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2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4" r:id="rId19"/>
    <p:sldId id="272" r:id="rId20"/>
  </p:sldIdLst>
  <p:sldSz cx="9144000" cy="5143500" type="screen16x9"/>
  <p:notesSz cx="6858000" cy="9144000"/>
  <p:embeddedFontLst>
    <p:embeddedFont>
      <p:font typeface="Kulim Park" pitchFamily="2" charset="77"/>
      <p:regular r:id="rId22"/>
      <p:bold r:id="rId23"/>
      <p:italic r:id="rId24"/>
      <p:boldItalic r:id="rId25"/>
    </p:embeddedFont>
    <p:embeddedFont>
      <p:font typeface="Kulim Park Light" pitchFamily="2" charset="77"/>
      <p:regular r:id="rId26"/>
      <p:bold r:id="rId27"/>
      <p:italic r:id="rId28"/>
      <p:boldItalic r:id="rId29"/>
    </p:embeddedFont>
    <p:embeddedFont>
      <p:font typeface="Red Hat Display" panose="02010503040201060303" pitchFamily="2" charset="77"/>
      <p:regular r:id="rId30"/>
      <p:bold r:id="rId31"/>
      <p:italic r:id="rId32"/>
      <p:boldItalic r:id="rId33"/>
    </p:embeddedFont>
    <p:embeddedFont>
      <p:font typeface="Red Hat Display Black" panose="02010A03040201060303" pitchFamily="2" charset="77"/>
      <p:bold r:id="rId34"/>
      <p:italic r:id="rId35"/>
      <p:boldItalic r:id="rId36"/>
    </p:embeddedFont>
    <p:embeddedFont>
      <p:font typeface="Red Hat Display Medium" panose="02010603040201060303"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F2C75C-EE3B-420F-9C64-A1AA9A2B89A9}">
  <a:tblStyle styleId="{69F2C75C-EE3B-420F-9C64-A1AA9A2B89A9}"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8"/>
    <p:restoredTop sz="94621"/>
  </p:normalViewPr>
  <p:slideViewPr>
    <p:cSldViewPr snapToGrid="0" snapToObjects="1">
      <p:cViewPr varScale="1">
        <p:scale>
          <a:sx n="159" d="100"/>
          <a:sy n="159" d="100"/>
        </p:scale>
        <p:origin x="5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5b6228208_0_144: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5b6228208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7af84f2665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7af84f266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remove the average, and see one layer down, a view of each Alcaldia. And what can we understand from this chart?, that at least some of them have grown the number of active cases way faster than others. As an example of this, in December, only 4 Alcaldias had almost 40% of the total active cases in the while city. And we are saying that in the peak days of this period, there were over 1500-1600 people with the active virus. I want to say that just thinking about isolating and following strict restrictions with a family member or a friend has been hard, now imagine numbers like this, and also considering this were the active proven cases, right.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7af84f2665_0_5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7af84f266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remove the average, and see one layer down, a view of each Alcaldia. And what can we understand from this chart?, that at least some of them have grown the number of active cases way faster than others. As an example of this, in December, only 4 Alcaldias had almost 40% of the total active cases in the while city. And we are saying that in the peak days of this period, there were over 1500-1600 people with the active virus. I want to say that just thinking about isolating and following strict restrictions with a family member or a friend has been hard, now imagine numbers like this, and also considering this were the active proven cases, right.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af84f2665_0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af84f2665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let's remove the average, and see one layer down, a view of each Alcaldia. And what can we understand from this chart?, that at least some of them have grown the number of active cases way faster than others. As an example of this, in December, only 4 Alcaldias had almost 40% of the total active cases in the while city. And we are saying that in the peak days of this period, there were over 1500-1600 people with the active virus. I want to say that just thinking about isolating and following strict restrictions with a family member or a friend has been hard, now imagine numbers like this, and also considering this were the active proven cases, right.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d8614f4923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d8614f4923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d8614f492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d8614f492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d761c1f93b_0_6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d761c1f93b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is a clear view of all this, our 3 subjects are very related, Covid 19 cases have become a crisis that Mexican government had tried to control and maintain, and we know this is not an easy task, as we know this topic has become one of the most difficult challenges many countries and governments have faced since the last year.</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d761c1f93b_0_7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d761c1f93b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7af84f2665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7af84f2665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d761c1f93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d761c1f93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d121157911_0_54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d121157911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4d5737fb6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4d5737f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d761c1f93b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d761c1f93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d8206b76b2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d8206b76b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hypothesis want to test if the greater the number of Positive Cases in México City from Jan-Dec 2020, the greater the quantity of Government Restrictions, and as a result, a decrease in </a:t>
            </a:r>
            <a:r>
              <a:rPr lang="en">
                <a:solidFill>
                  <a:schemeClr val="dk1"/>
                </a:solidFill>
              </a:rPr>
              <a:t>economic activity</a:t>
            </a:r>
            <a:r>
              <a:rPr lang="en"/>
              <a:t> in various sectors of Mexico city.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d3e566ebff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d3e566eb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In this slide we visualive the evolution of total active cases in Mexico City from June to December of last year.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In the beginning of the pandemic and till November, we can observe an approximate of 4,000 active cases per day. This escalated to a max of 26,000 by the end of the year.</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solidFill>
                  <a:schemeClr val="dk1"/>
                </a:solidFill>
              </a:rPr>
              <a:t>Important to mention is that in order to visualize this aesthetic chart you are seeing, we had to combine a number of csv files. This was a great opportunity to practice and use a for loop extracted and merged the data file by file.</a:t>
            </a:r>
            <a:endParaRPr/>
          </a:p>
          <a:p>
            <a:pPr marL="0" lvl="0" indent="0" algn="l" rtl="0">
              <a:spcBef>
                <a:spcPts val="0"/>
              </a:spcBef>
              <a:spcAft>
                <a:spcPts val="0"/>
              </a:spcAft>
              <a:buNone/>
            </a:pPr>
            <a:endParaRPr/>
          </a:p>
          <a:p>
            <a:pPr marL="0" lvl="0" indent="0" algn="l" rtl="0">
              <a:spcBef>
                <a:spcPts val="0"/>
              </a:spcBef>
              <a:spcAft>
                <a:spcPts val="0"/>
              </a:spcAft>
              <a:buNone/>
            </a:pPr>
            <a:r>
              <a:rPr lang="en"/>
              <a:t>I would say most of us have already seen a chart like this for the last couple months right?. Here we can see the evolution of (this is very important to understand) Total Daily active covid cases in Mexico city, this are not new cases, nor the accumulated sum of all cases. This is the daily active average, and just think about this, by the beginning of August, we had on average in a single Alcaldia, an average of 200 people sheltered and isolated, as the most strict requirements were followed, but, by the beginning of December, active cases growed really fast, and we got an average of 1300 people. That is only like 650% more.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d3e566ebff_0_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d3e566ebff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t>Removing the total, here we can see a breaking down a view of each Alcaldia. This chart present the average daily cases by District.</a:t>
            </a:r>
            <a:endParaRPr/>
          </a:p>
          <a:p>
            <a:pPr marL="45720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This shows us, that at the beginning of August, each District had </a:t>
            </a:r>
            <a:r>
              <a:rPr lang="en">
                <a:solidFill>
                  <a:schemeClr val="dk1"/>
                </a:solidFill>
              </a:rPr>
              <a:t>on average between 300 and 500 active cases by day, what happened next? This value rose to more than 2000 active cases by December.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During the last Quarter of 2020, Iztapala, Gustavo Madero, Alvaro Obregon and Cuauhtemoc represent 40% of total active daily cases.</a:t>
            </a:r>
            <a:endParaRPr/>
          </a:p>
          <a:p>
            <a:pPr marL="457200" lvl="0" indent="0" algn="l" rtl="0">
              <a:spcBef>
                <a:spcPts val="0"/>
              </a:spcBef>
              <a:spcAft>
                <a:spcPts val="0"/>
              </a:spcAft>
              <a:buNone/>
            </a:pPr>
            <a:endParaRPr/>
          </a:p>
          <a:p>
            <a:pPr marL="0" lvl="0" indent="0" algn="l" rtl="0">
              <a:spcBef>
                <a:spcPts val="0"/>
              </a:spcBef>
              <a:spcAft>
                <a:spcPts val="0"/>
              </a:spcAft>
              <a:buNone/>
            </a:pPr>
            <a:r>
              <a:rPr lang="en"/>
              <a:t>And what can we understand from this chart?, well just that some Alcaldias have grown the number of active cases way faster than others. As an example of this, in December, only 4 Alcaldias had almost 40% of the total active cases in the while city. And we are saying that in the peak days of this period, there were over 1500-1600 people with the active virus. I want to say that just thinking about isolating and following strict restrictions with a family member or a friend has been hard, now imagine numbers like this, and also considering this were the active proven cases, right.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d856f25e30_1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d856f25e30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856f25e30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d856f25e30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474194" y="1771550"/>
            <a:ext cx="6012600" cy="1600500"/>
          </a:xfrm>
          <a:prstGeom prst="rect">
            <a:avLst/>
          </a:prstGeom>
        </p:spPr>
        <p:txBody>
          <a:bodyPr spcFirstLastPara="1" wrap="square" lIns="0" tIns="0" rIns="0" bIns="0" anchor="ctr"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56" name="Google Shape;56;p14"/>
          <p:cNvSpPr/>
          <p:nvPr/>
        </p:nvSpPr>
        <p:spPr>
          <a:xfrm>
            <a:off x="688925" y="688925"/>
            <a:ext cx="7775100" cy="3766750"/>
          </a:xfrm>
          <a:custGeom>
            <a:avLst/>
            <a:gdLst/>
            <a:ahLst/>
            <a:cxnLst/>
            <a:rect l="l" t="t" r="r" b="b"/>
            <a:pathLst>
              <a:path w="311004" h="150670" extrusionOk="0">
                <a:moveTo>
                  <a:pt x="0" y="45810"/>
                </a:moveTo>
                <a:lnTo>
                  <a:pt x="0" y="0"/>
                </a:lnTo>
                <a:lnTo>
                  <a:pt x="311004" y="0"/>
                </a:lnTo>
                <a:lnTo>
                  <a:pt x="311004" y="150670"/>
                </a:lnTo>
                <a:lnTo>
                  <a:pt x="0" y="150670"/>
                </a:lnTo>
                <a:lnTo>
                  <a:pt x="0" y="105219"/>
                </a:lnTo>
              </a:path>
            </a:pathLst>
          </a:custGeom>
          <a:noFill/>
          <a:ln w="9525" cap="flat" cmpd="sng">
            <a:solidFill>
              <a:schemeClr val="accent2"/>
            </a:solidFill>
            <a:prstDash val="solid"/>
            <a:miter lim="8000"/>
            <a:headEnd type="none" w="med" len="med"/>
            <a:tailEnd type="none" w="med" len="med"/>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6"/>
        <p:cNvGrpSpPr/>
        <p:nvPr/>
      </p:nvGrpSpPr>
      <p:grpSpPr>
        <a:xfrm>
          <a:off x="0" y="0"/>
          <a:ext cx="0" cy="0"/>
          <a:chOff x="0" y="0"/>
          <a:chExt cx="0" cy="0"/>
        </a:xfrm>
      </p:grpSpPr>
      <p:sp>
        <p:nvSpPr>
          <p:cNvPr id="97" name="Google Shape;97;p23"/>
          <p:cNvSpPr txBox="1">
            <a:spLocks noGrp="1"/>
          </p:cNvSpPr>
          <p:nvPr>
            <p:ph type="body" idx="1"/>
          </p:nvPr>
        </p:nvSpPr>
        <p:spPr>
          <a:xfrm>
            <a:off x="635241" y="3843150"/>
            <a:ext cx="7668900" cy="406800"/>
          </a:xfrm>
          <a:prstGeom prst="rect">
            <a:avLst/>
          </a:prstGeom>
        </p:spPr>
        <p:txBody>
          <a:bodyPr spcFirstLastPara="1" wrap="square" lIns="0" tIns="0" rIns="0" bIns="0" anchor="ctr" anchorCtr="0">
            <a:noAutofit/>
          </a:bodyPr>
          <a:lstStyle>
            <a:lvl1pPr marL="457200" lvl="0" indent="-228600" rtl="0">
              <a:spcBef>
                <a:spcPts val="0"/>
              </a:spcBef>
              <a:spcAft>
                <a:spcPts val="0"/>
              </a:spcAft>
              <a:buSzPts val="1400"/>
              <a:buNone/>
              <a:defRPr sz="1400"/>
            </a:lvl1pPr>
          </a:lstStyle>
          <a:p>
            <a:endParaRPr/>
          </a:p>
        </p:txBody>
      </p:sp>
      <p:sp>
        <p:nvSpPr>
          <p:cNvPr id="98" name="Google Shape;98;p23"/>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99" name="Google Shape;99;p23"/>
          <p:cNvSpPr/>
          <p:nvPr/>
        </p:nvSpPr>
        <p:spPr>
          <a:xfrm>
            <a:off x="688925" y="688925"/>
            <a:ext cx="7775100" cy="3766750"/>
          </a:xfrm>
          <a:custGeom>
            <a:avLst/>
            <a:gdLst/>
            <a:ahLst/>
            <a:cxnLst/>
            <a:rect l="l" t="t" r="r" b="b"/>
            <a:pathLst>
              <a:path w="311004" h="150670" extrusionOk="0">
                <a:moveTo>
                  <a:pt x="0" y="142438"/>
                </a:moveTo>
                <a:lnTo>
                  <a:pt x="0" y="150670"/>
                </a:lnTo>
                <a:lnTo>
                  <a:pt x="311004" y="150670"/>
                </a:lnTo>
                <a:lnTo>
                  <a:pt x="311004" y="0"/>
                </a:lnTo>
                <a:lnTo>
                  <a:pt x="0" y="0"/>
                </a:lnTo>
                <a:lnTo>
                  <a:pt x="0" y="126334"/>
                </a:ln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0"/>
        <p:cNvGrpSpPr/>
        <p:nvPr/>
      </p:nvGrpSpPr>
      <p:grpSpPr>
        <a:xfrm>
          <a:off x="0" y="0"/>
          <a:ext cx="0" cy="0"/>
          <a:chOff x="0" y="0"/>
          <a:chExt cx="0" cy="0"/>
        </a:xfrm>
      </p:grpSpPr>
      <p:sp>
        <p:nvSpPr>
          <p:cNvPr id="101" name="Google Shape;101;p24"/>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102" name="Google Shape;102;p24"/>
          <p:cNvSpPr/>
          <p:nvPr/>
        </p:nvSpPr>
        <p:spPr>
          <a:xfrm>
            <a:off x="685800" y="685800"/>
            <a:ext cx="7772400" cy="377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1"/>
            </a:gs>
            <a:gs pos="50000">
              <a:schemeClr val="accent1"/>
            </a:gs>
            <a:gs pos="100000">
              <a:schemeClr val="accent3"/>
            </a:gs>
          </a:gsLst>
          <a:lin ang="2700006" scaled="0"/>
        </a:gradFill>
        <a:effectLst/>
      </p:bgPr>
    </p:bg>
    <p:spTree>
      <p:nvGrpSpPr>
        <p:cNvPr id="1" name="Shape 103"/>
        <p:cNvGrpSpPr/>
        <p:nvPr/>
      </p:nvGrpSpPr>
      <p:grpSpPr>
        <a:xfrm>
          <a:off x="0" y="0"/>
          <a:ext cx="0" cy="0"/>
          <a:chOff x="0" y="0"/>
          <a:chExt cx="0" cy="0"/>
        </a:xfrm>
      </p:grpSpPr>
      <p:sp>
        <p:nvSpPr>
          <p:cNvPr id="104" name="Google Shape;104;p25"/>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
        <p:nvSpPr>
          <p:cNvPr id="105" name="Google Shape;105;p25"/>
          <p:cNvSpPr/>
          <p:nvPr/>
        </p:nvSpPr>
        <p:spPr>
          <a:xfrm>
            <a:off x="685800" y="685800"/>
            <a:ext cx="7772400" cy="3771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0"/>
        <p:cNvGrpSpPr/>
        <p:nvPr/>
      </p:nvGrpSpPr>
      <p:grpSpPr>
        <a:xfrm>
          <a:off x="0" y="0"/>
          <a:ext cx="0" cy="0"/>
          <a:chOff x="0" y="0"/>
          <a:chExt cx="0" cy="0"/>
        </a:xfrm>
      </p:grpSpPr>
      <p:sp>
        <p:nvSpPr>
          <p:cNvPr id="111" name="Google Shape;111;p27"/>
          <p:cNvSpPr txBox="1">
            <a:spLocks noGrp="1"/>
          </p:cNvSpPr>
          <p:nvPr>
            <p:ph type="ctrTitle"/>
          </p:nvPr>
        </p:nvSpPr>
        <p:spPr>
          <a:xfrm>
            <a:off x="474194" y="1771550"/>
            <a:ext cx="6012600" cy="1600500"/>
          </a:xfrm>
          <a:prstGeom prst="rect">
            <a:avLst/>
          </a:prstGeom>
        </p:spPr>
        <p:txBody>
          <a:bodyPr spcFirstLastPara="1" wrap="square" lIns="0" tIns="0" rIns="0" bIns="0" anchor="ctr" anchorCtr="0">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2" name="Google Shape;112;p27"/>
          <p:cNvSpPr/>
          <p:nvPr/>
        </p:nvSpPr>
        <p:spPr>
          <a:xfrm>
            <a:off x="688925" y="688925"/>
            <a:ext cx="7775100" cy="3766750"/>
          </a:xfrm>
          <a:custGeom>
            <a:avLst/>
            <a:gdLst/>
            <a:ahLst/>
            <a:cxnLst/>
            <a:rect l="l" t="t" r="r" b="b"/>
            <a:pathLst>
              <a:path w="311004" h="150670" extrusionOk="0">
                <a:moveTo>
                  <a:pt x="0" y="45810"/>
                </a:moveTo>
                <a:lnTo>
                  <a:pt x="0" y="0"/>
                </a:lnTo>
                <a:lnTo>
                  <a:pt x="311004" y="0"/>
                </a:lnTo>
                <a:lnTo>
                  <a:pt x="311004" y="150670"/>
                </a:lnTo>
                <a:lnTo>
                  <a:pt x="0" y="150670"/>
                </a:lnTo>
                <a:lnTo>
                  <a:pt x="0" y="105219"/>
                </a:lnTo>
              </a:path>
            </a:pathLst>
          </a:custGeom>
          <a:noFill/>
          <a:ln w="9525" cap="flat" cmpd="sng">
            <a:solidFill>
              <a:schemeClr val="accent2"/>
            </a:solidFill>
            <a:prstDash val="solid"/>
            <a:miter lim="8000"/>
            <a:headEnd type="none" w="med" len="med"/>
            <a:tailEnd type="none" w="med" len="med"/>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50000">
              <a:schemeClr val="accent1"/>
            </a:gs>
            <a:gs pos="100000">
              <a:schemeClr val="accent3"/>
            </a:gs>
          </a:gsLst>
          <a:lin ang="2700006" scaled="0"/>
        </a:gradFill>
        <a:effectLst/>
      </p:bgPr>
    </p:bg>
    <p:spTree>
      <p:nvGrpSpPr>
        <p:cNvPr id="1" name="Shape 113"/>
        <p:cNvGrpSpPr/>
        <p:nvPr/>
      </p:nvGrpSpPr>
      <p:grpSpPr>
        <a:xfrm>
          <a:off x="0" y="0"/>
          <a:ext cx="0" cy="0"/>
          <a:chOff x="0" y="0"/>
          <a:chExt cx="0" cy="0"/>
        </a:xfrm>
      </p:grpSpPr>
      <p:sp>
        <p:nvSpPr>
          <p:cNvPr id="114" name="Google Shape;114;p28"/>
          <p:cNvSpPr/>
          <p:nvPr/>
        </p:nvSpPr>
        <p:spPr>
          <a:xfrm>
            <a:off x="688925" y="688925"/>
            <a:ext cx="7775100" cy="3766750"/>
          </a:xfrm>
          <a:custGeom>
            <a:avLst/>
            <a:gdLst/>
            <a:ahLst/>
            <a:cxnLst/>
            <a:rect l="l" t="t" r="r" b="b"/>
            <a:pathLst>
              <a:path w="311004" h="150670" extrusionOk="0">
                <a:moveTo>
                  <a:pt x="0" y="55831"/>
                </a:moveTo>
                <a:lnTo>
                  <a:pt x="0" y="0"/>
                </a:lnTo>
                <a:lnTo>
                  <a:pt x="311004" y="0"/>
                </a:lnTo>
                <a:lnTo>
                  <a:pt x="311004" y="150670"/>
                </a:lnTo>
                <a:lnTo>
                  <a:pt x="0" y="150670"/>
                </a:lnTo>
                <a:lnTo>
                  <a:pt x="0" y="95556"/>
                </a:lnTo>
              </a:path>
            </a:pathLst>
          </a:custGeom>
          <a:noFill/>
          <a:ln w="9525" cap="flat" cmpd="sng">
            <a:solidFill>
              <a:schemeClr val="accent2"/>
            </a:solidFill>
            <a:prstDash val="solid"/>
            <a:miter lim="8000"/>
            <a:headEnd type="none" w="med" len="med"/>
            <a:tailEnd type="none" w="med" len="med"/>
          </a:ln>
        </p:spPr>
      </p:sp>
      <p:sp>
        <p:nvSpPr>
          <p:cNvPr id="115" name="Google Shape;115;p28"/>
          <p:cNvSpPr txBox="1">
            <a:spLocks noGrp="1"/>
          </p:cNvSpPr>
          <p:nvPr>
            <p:ph type="ctrTitle"/>
          </p:nvPr>
        </p:nvSpPr>
        <p:spPr>
          <a:xfrm>
            <a:off x="569189" y="2129106"/>
            <a:ext cx="7599600" cy="546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116" name="Google Shape;116;p28"/>
          <p:cNvSpPr txBox="1">
            <a:spLocks noGrp="1"/>
          </p:cNvSpPr>
          <p:nvPr>
            <p:ph type="subTitle" idx="1"/>
          </p:nvPr>
        </p:nvSpPr>
        <p:spPr>
          <a:xfrm>
            <a:off x="569189" y="2670407"/>
            <a:ext cx="7599600" cy="309300"/>
          </a:xfrm>
          <a:prstGeom prst="rect">
            <a:avLst/>
          </a:prstGeom>
        </p:spPr>
        <p:txBody>
          <a:bodyPr spcFirstLastPara="1" wrap="square" lIns="0" tIns="0" rIns="0" bIns="0" anchor="t" anchorCtr="0">
            <a:noAutofit/>
          </a:bodyPr>
          <a:lstStyle>
            <a:lvl1pPr lvl="0" rtl="0">
              <a:spcBef>
                <a:spcPts val="0"/>
              </a:spcBef>
              <a:spcAft>
                <a:spcPts val="0"/>
              </a:spcAft>
              <a:buSzPts val="2000"/>
              <a:buNone/>
              <a:defRPr>
                <a:solidFill>
                  <a:schemeClr val="accent2"/>
                </a:solidFill>
              </a:defRPr>
            </a:lvl1pPr>
            <a:lvl2pPr lvl="1" rtl="0">
              <a:spcBef>
                <a:spcPts val="600"/>
              </a:spcBef>
              <a:spcAft>
                <a:spcPts val="0"/>
              </a:spcAft>
              <a:buClr>
                <a:schemeClr val="accent2"/>
              </a:buClr>
              <a:buSzPts val="3000"/>
              <a:buNone/>
              <a:defRPr sz="3000">
                <a:solidFill>
                  <a:schemeClr val="accent2"/>
                </a:solidFill>
              </a:defRPr>
            </a:lvl2pPr>
            <a:lvl3pPr lvl="2" rtl="0">
              <a:spcBef>
                <a:spcPts val="600"/>
              </a:spcBef>
              <a:spcAft>
                <a:spcPts val="0"/>
              </a:spcAft>
              <a:buClr>
                <a:schemeClr val="accent2"/>
              </a:buClr>
              <a:buSzPts val="3000"/>
              <a:buNone/>
              <a:defRPr sz="3000">
                <a:solidFill>
                  <a:schemeClr val="accent2"/>
                </a:solidFill>
              </a:defRPr>
            </a:lvl3pPr>
            <a:lvl4pPr lvl="3" rtl="0">
              <a:spcBef>
                <a:spcPts val="600"/>
              </a:spcBef>
              <a:spcAft>
                <a:spcPts val="0"/>
              </a:spcAft>
              <a:buClr>
                <a:schemeClr val="accent2"/>
              </a:buClr>
              <a:buSzPts val="3000"/>
              <a:buNone/>
              <a:defRPr sz="3000">
                <a:solidFill>
                  <a:schemeClr val="accent2"/>
                </a:solidFill>
              </a:defRPr>
            </a:lvl4pPr>
            <a:lvl5pPr lvl="4" rtl="0">
              <a:spcBef>
                <a:spcPts val="600"/>
              </a:spcBef>
              <a:spcAft>
                <a:spcPts val="0"/>
              </a:spcAft>
              <a:buClr>
                <a:schemeClr val="accent2"/>
              </a:buClr>
              <a:buSzPts val="3000"/>
              <a:buNone/>
              <a:defRPr sz="3000">
                <a:solidFill>
                  <a:schemeClr val="accent2"/>
                </a:solidFill>
              </a:defRPr>
            </a:lvl5pPr>
            <a:lvl6pPr lvl="5" rtl="0">
              <a:spcBef>
                <a:spcPts val="600"/>
              </a:spcBef>
              <a:spcAft>
                <a:spcPts val="0"/>
              </a:spcAft>
              <a:buClr>
                <a:schemeClr val="accent2"/>
              </a:buClr>
              <a:buSzPts val="3000"/>
              <a:buNone/>
              <a:defRPr sz="3000">
                <a:solidFill>
                  <a:schemeClr val="accent2"/>
                </a:solidFill>
              </a:defRPr>
            </a:lvl6pPr>
            <a:lvl7pPr lvl="6" rtl="0">
              <a:spcBef>
                <a:spcPts val="600"/>
              </a:spcBef>
              <a:spcAft>
                <a:spcPts val="0"/>
              </a:spcAft>
              <a:buClr>
                <a:schemeClr val="accent2"/>
              </a:buClr>
              <a:buSzPts val="3000"/>
              <a:buNone/>
              <a:defRPr sz="3000">
                <a:solidFill>
                  <a:schemeClr val="accent2"/>
                </a:solidFill>
              </a:defRPr>
            </a:lvl7pPr>
            <a:lvl8pPr lvl="7" rtl="0">
              <a:spcBef>
                <a:spcPts val="600"/>
              </a:spcBef>
              <a:spcAft>
                <a:spcPts val="0"/>
              </a:spcAft>
              <a:buClr>
                <a:schemeClr val="accent2"/>
              </a:buClr>
              <a:buSzPts val="3000"/>
              <a:buNone/>
              <a:defRPr sz="3000">
                <a:solidFill>
                  <a:schemeClr val="accent2"/>
                </a:solidFill>
              </a:defRPr>
            </a:lvl8pPr>
            <a:lvl9pPr lvl="8" rtl="0">
              <a:spcBef>
                <a:spcPts val="600"/>
              </a:spcBef>
              <a:spcAft>
                <a:spcPts val="600"/>
              </a:spcAft>
              <a:buClr>
                <a:schemeClr val="accent2"/>
              </a:buClr>
              <a:buSzPts val="3000"/>
              <a:buNone/>
              <a:defRPr sz="3000">
                <a:solidFill>
                  <a:schemeClr val="accent2"/>
                </a:solidFil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3"/>
            </a:gs>
          </a:gsLst>
          <a:lin ang="2700006" scaled="0"/>
        </a:gradFill>
        <a:effectLst/>
      </p:bgPr>
    </p:bg>
    <p:spTree>
      <p:nvGrpSpPr>
        <p:cNvPr id="1" name="Shape 117"/>
        <p:cNvGrpSpPr/>
        <p:nvPr/>
      </p:nvGrpSpPr>
      <p:grpSpPr>
        <a:xfrm>
          <a:off x="0" y="0"/>
          <a:ext cx="0" cy="0"/>
          <a:chOff x="0" y="0"/>
          <a:chExt cx="0" cy="0"/>
        </a:xfrm>
      </p:grpSpPr>
      <p:sp>
        <p:nvSpPr>
          <p:cNvPr id="118" name="Google Shape;118;p29"/>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accent2"/>
            </a:solidFill>
            <a:prstDash val="solid"/>
            <a:round/>
            <a:headEnd type="none" w="med" len="med"/>
            <a:tailEnd type="none" w="med" len="med"/>
          </a:ln>
        </p:spPr>
      </p:sp>
      <p:sp>
        <p:nvSpPr>
          <p:cNvPr id="119" name="Google Shape;119;p29"/>
          <p:cNvSpPr txBox="1">
            <a:spLocks noGrp="1"/>
          </p:cNvSpPr>
          <p:nvPr>
            <p:ph type="body" idx="1"/>
          </p:nvPr>
        </p:nvSpPr>
        <p:spPr>
          <a:xfrm>
            <a:off x="1100500" y="1079200"/>
            <a:ext cx="4858200" cy="2991600"/>
          </a:xfrm>
          <a:prstGeom prst="rect">
            <a:avLst/>
          </a:prstGeom>
        </p:spPr>
        <p:txBody>
          <a:bodyPr spcFirstLastPara="1" wrap="square" lIns="0" tIns="0" rIns="0" bIns="0" anchor="t" anchorCtr="0">
            <a:noAutofit/>
          </a:bodyPr>
          <a:lstStyle>
            <a:lvl1pPr marL="457200" lvl="0" indent="-431800" rtl="0">
              <a:lnSpc>
                <a:spcPct val="100000"/>
              </a:lnSpc>
              <a:spcBef>
                <a:spcPts val="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1pPr>
            <a:lvl2pPr marL="914400" lvl="1"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2pPr>
            <a:lvl3pPr marL="1371600" lvl="2"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3pPr>
            <a:lvl4pPr marL="1828800" lvl="3"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4pPr>
            <a:lvl5pPr marL="2286000" lvl="4"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5pPr>
            <a:lvl6pPr marL="2743200" lvl="5"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6pPr>
            <a:lvl7pPr marL="3200400" lvl="6"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7pPr>
            <a:lvl8pPr marL="3657600" lvl="7"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8pPr>
            <a:lvl9pPr marL="4114800" lvl="8" indent="-431800" rtl="0">
              <a:lnSpc>
                <a:spcPct val="100000"/>
              </a:lnSpc>
              <a:spcBef>
                <a:spcPts val="600"/>
              </a:spcBef>
              <a:spcAft>
                <a:spcPts val="600"/>
              </a:spcAft>
              <a:buClr>
                <a:schemeClr val="lt1"/>
              </a:buClr>
              <a:buSzPts val="3200"/>
              <a:buFont typeface="Kulim Park"/>
              <a:buChar char="■"/>
              <a:defRPr sz="3200" b="1">
                <a:solidFill>
                  <a:schemeClr val="lt1"/>
                </a:solidFill>
                <a:latin typeface="Kulim Park"/>
                <a:ea typeface="Kulim Park"/>
                <a:cs typeface="Kulim Park"/>
                <a:sym typeface="Kulim Park"/>
              </a:defRPr>
            </a:lvl9pPr>
          </a:lstStyle>
          <a:p>
            <a:endParaRPr/>
          </a:p>
        </p:txBody>
      </p:sp>
      <p:sp>
        <p:nvSpPr>
          <p:cNvPr id="120" name="Google Shape;120;p29"/>
          <p:cNvSpPr txBox="1"/>
          <p:nvPr/>
        </p:nvSpPr>
        <p:spPr>
          <a:xfrm>
            <a:off x="273700" y="871753"/>
            <a:ext cx="7818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chemeClr val="dk1"/>
                </a:solidFill>
                <a:latin typeface="Red Hat Display Black"/>
                <a:ea typeface="Red Hat Display Black"/>
                <a:cs typeface="Red Hat Display Black"/>
                <a:sym typeface="Red Hat Display Black"/>
              </a:rPr>
              <a:t>“</a:t>
            </a:r>
            <a:endParaRPr sz="7200">
              <a:solidFill>
                <a:schemeClr val="dk1"/>
              </a:solidFill>
              <a:latin typeface="Red Hat Display Black"/>
              <a:ea typeface="Red Hat Display Black"/>
              <a:cs typeface="Red Hat Display Black"/>
              <a:sym typeface="Red Hat Display Black"/>
            </a:endParaRPr>
          </a:p>
        </p:txBody>
      </p:sp>
      <p:sp>
        <p:nvSpPr>
          <p:cNvPr id="121" name="Google Shape;121;p29"/>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2"/>
        <p:cNvGrpSpPr/>
        <p:nvPr/>
      </p:nvGrpSpPr>
      <p:grpSpPr>
        <a:xfrm>
          <a:off x="0" y="0"/>
          <a:ext cx="0" cy="0"/>
          <a:chOff x="0" y="0"/>
          <a:chExt cx="0" cy="0"/>
        </a:xfrm>
      </p:grpSpPr>
      <p:sp>
        <p:nvSpPr>
          <p:cNvPr id="123" name="Google Shape;123;p30"/>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4" name="Google Shape;124;p30"/>
          <p:cNvSpPr txBox="1">
            <a:spLocks noGrp="1"/>
          </p:cNvSpPr>
          <p:nvPr>
            <p:ph type="body" idx="1"/>
          </p:nvPr>
        </p:nvSpPr>
        <p:spPr>
          <a:xfrm>
            <a:off x="1046825" y="1636475"/>
            <a:ext cx="5412900" cy="2537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125"/>
        <p:cNvGrpSpPr/>
        <p:nvPr/>
      </p:nvGrpSpPr>
      <p:grpSpPr>
        <a:xfrm>
          <a:off x="0" y="0"/>
          <a:ext cx="0" cy="0"/>
          <a:chOff x="0" y="0"/>
          <a:chExt cx="0" cy="0"/>
        </a:xfrm>
      </p:grpSpPr>
      <p:sp>
        <p:nvSpPr>
          <p:cNvPr id="126" name="Google Shape;126;p31"/>
          <p:cNvSpPr/>
          <p:nvPr/>
        </p:nvSpPr>
        <p:spPr>
          <a:xfrm>
            <a:off x="4572000" y="0"/>
            <a:ext cx="4572000" cy="5143500"/>
          </a:xfrm>
          <a:prstGeom prst="rect">
            <a:avLst/>
          </a:prstGeom>
          <a:gradFill>
            <a:gsLst>
              <a:gs pos="0">
                <a:schemeClr val="accent1"/>
              </a:gs>
              <a:gs pos="50000">
                <a:schemeClr val="accent1"/>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1"/>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47599"/>
                </a:lnTo>
              </a:path>
            </a:pathLst>
          </a:custGeom>
          <a:noFill/>
          <a:ln w="9525" cap="flat" cmpd="sng">
            <a:solidFill>
              <a:schemeClr val="dk2"/>
            </a:solidFill>
            <a:prstDash val="solid"/>
            <a:round/>
            <a:headEnd type="none" w="med" len="med"/>
            <a:tailEnd type="none" w="med" len="med"/>
          </a:ln>
        </p:spPr>
      </p:sp>
      <p:sp>
        <p:nvSpPr>
          <p:cNvPr id="128" name="Google Shape;128;p31"/>
          <p:cNvSpPr txBox="1">
            <a:spLocks noGrp="1"/>
          </p:cNvSpPr>
          <p:nvPr>
            <p:ph type="title"/>
          </p:nvPr>
        </p:nvSpPr>
        <p:spPr>
          <a:xfrm>
            <a:off x="545800" y="894725"/>
            <a:ext cx="3704100" cy="993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129" name="Google Shape;129;p31"/>
          <p:cNvSpPr txBox="1">
            <a:spLocks noGrp="1"/>
          </p:cNvSpPr>
          <p:nvPr>
            <p:ph type="body" idx="1"/>
          </p:nvPr>
        </p:nvSpPr>
        <p:spPr>
          <a:xfrm>
            <a:off x="1046825" y="2004175"/>
            <a:ext cx="3203100" cy="2169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130" name="Google Shape;130;p31"/>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31"/>
        <p:cNvGrpSpPr/>
        <p:nvPr/>
      </p:nvGrpSpPr>
      <p:grpSpPr>
        <a:xfrm>
          <a:off x="0" y="0"/>
          <a:ext cx="0" cy="0"/>
          <a:chOff x="0" y="0"/>
          <a:chExt cx="0" cy="0"/>
        </a:xfrm>
      </p:grpSpPr>
      <p:sp>
        <p:nvSpPr>
          <p:cNvPr id="132" name="Google Shape;132;p32"/>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133" name="Google Shape;133;p32"/>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4" name="Google Shape;134;p32"/>
          <p:cNvSpPr txBox="1">
            <a:spLocks noGrp="1"/>
          </p:cNvSpPr>
          <p:nvPr>
            <p:ph type="body" idx="1"/>
          </p:nvPr>
        </p:nvSpPr>
        <p:spPr>
          <a:xfrm>
            <a:off x="1046825" y="1636475"/>
            <a:ext cx="2575200" cy="260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35" name="Google Shape;135;p32"/>
          <p:cNvSpPr txBox="1">
            <a:spLocks noGrp="1"/>
          </p:cNvSpPr>
          <p:nvPr>
            <p:ph type="body" idx="2"/>
          </p:nvPr>
        </p:nvSpPr>
        <p:spPr>
          <a:xfrm>
            <a:off x="3884518" y="1636475"/>
            <a:ext cx="2575200" cy="260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136" name="Google Shape;136;p32"/>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37"/>
        <p:cNvGrpSpPr/>
        <p:nvPr/>
      </p:nvGrpSpPr>
      <p:grpSpPr>
        <a:xfrm>
          <a:off x="0" y="0"/>
          <a:ext cx="0" cy="0"/>
          <a:chOff x="0" y="0"/>
          <a:chExt cx="0" cy="0"/>
        </a:xfrm>
      </p:grpSpPr>
      <p:sp>
        <p:nvSpPr>
          <p:cNvPr id="138" name="Google Shape;138;p33"/>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9" name="Google Shape;139;p33"/>
          <p:cNvSpPr txBox="1">
            <a:spLocks noGrp="1"/>
          </p:cNvSpPr>
          <p:nvPr>
            <p:ph type="body" idx="1"/>
          </p:nvPr>
        </p:nvSpPr>
        <p:spPr>
          <a:xfrm>
            <a:off x="1046825"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140" name="Google Shape;140;p33"/>
          <p:cNvSpPr txBox="1">
            <a:spLocks noGrp="1"/>
          </p:cNvSpPr>
          <p:nvPr>
            <p:ph type="body" idx="2"/>
          </p:nvPr>
        </p:nvSpPr>
        <p:spPr>
          <a:xfrm>
            <a:off x="3451503"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141" name="Google Shape;141;p33"/>
          <p:cNvSpPr txBox="1">
            <a:spLocks noGrp="1"/>
          </p:cNvSpPr>
          <p:nvPr>
            <p:ph type="body" idx="3"/>
          </p:nvPr>
        </p:nvSpPr>
        <p:spPr>
          <a:xfrm>
            <a:off x="5856180"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1"/>
            </a:gs>
            <a:gs pos="50000">
              <a:schemeClr val="accent1"/>
            </a:gs>
            <a:gs pos="100000">
              <a:schemeClr val="accent3"/>
            </a:gs>
          </a:gsLst>
          <a:lin ang="2700006" scaled="0"/>
        </a:gradFill>
        <a:effectLst/>
      </p:bgPr>
    </p:bg>
    <p:spTree>
      <p:nvGrpSpPr>
        <p:cNvPr id="1" name="Shape 57"/>
        <p:cNvGrpSpPr/>
        <p:nvPr/>
      </p:nvGrpSpPr>
      <p:grpSpPr>
        <a:xfrm>
          <a:off x="0" y="0"/>
          <a:ext cx="0" cy="0"/>
          <a:chOff x="0" y="0"/>
          <a:chExt cx="0" cy="0"/>
        </a:xfrm>
      </p:grpSpPr>
      <p:sp>
        <p:nvSpPr>
          <p:cNvPr id="58" name="Google Shape;58;p15"/>
          <p:cNvSpPr/>
          <p:nvPr/>
        </p:nvSpPr>
        <p:spPr>
          <a:xfrm>
            <a:off x="688925" y="688925"/>
            <a:ext cx="7775100" cy="3766750"/>
          </a:xfrm>
          <a:custGeom>
            <a:avLst/>
            <a:gdLst/>
            <a:ahLst/>
            <a:cxnLst/>
            <a:rect l="l" t="t" r="r" b="b"/>
            <a:pathLst>
              <a:path w="311004" h="150670" extrusionOk="0">
                <a:moveTo>
                  <a:pt x="0" y="55831"/>
                </a:moveTo>
                <a:lnTo>
                  <a:pt x="0" y="0"/>
                </a:lnTo>
                <a:lnTo>
                  <a:pt x="311004" y="0"/>
                </a:lnTo>
                <a:lnTo>
                  <a:pt x="311004" y="150670"/>
                </a:lnTo>
                <a:lnTo>
                  <a:pt x="0" y="150670"/>
                </a:lnTo>
                <a:lnTo>
                  <a:pt x="0" y="95556"/>
                </a:lnTo>
              </a:path>
            </a:pathLst>
          </a:custGeom>
          <a:noFill/>
          <a:ln w="9525" cap="flat" cmpd="sng">
            <a:solidFill>
              <a:schemeClr val="accent2"/>
            </a:solidFill>
            <a:prstDash val="solid"/>
            <a:miter lim="8000"/>
            <a:headEnd type="none" w="med" len="med"/>
            <a:tailEnd type="none" w="med" len="med"/>
          </a:ln>
        </p:spPr>
      </p:sp>
      <p:sp>
        <p:nvSpPr>
          <p:cNvPr id="59" name="Google Shape;59;p15"/>
          <p:cNvSpPr txBox="1">
            <a:spLocks noGrp="1"/>
          </p:cNvSpPr>
          <p:nvPr>
            <p:ph type="ctrTitle"/>
          </p:nvPr>
        </p:nvSpPr>
        <p:spPr>
          <a:xfrm>
            <a:off x="569189" y="2129106"/>
            <a:ext cx="7599600" cy="5460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15"/>
          <p:cNvSpPr txBox="1">
            <a:spLocks noGrp="1"/>
          </p:cNvSpPr>
          <p:nvPr>
            <p:ph type="subTitle" idx="1"/>
          </p:nvPr>
        </p:nvSpPr>
        <p:spPr>
          <a:xfrm>
            <a:off x="569189" y="2670407"/>
            <a:ext cx="7599600" cy="309300"/>
          </a:xfrm>
          <a:prstGeom prst="rect">
            <a:avLst/>
          </a:prstGeom>
        </p:spPr>
        <p:txBody>
          <a:bodyPr spcFirstLastPara="1" wrap="square" lIns="0" tIns="0" rIns="0" bIns="0" anchor="t" anchorCtr="0">
            <a:noAutofit/>
          </a:bodyPr>
          <a:lstStyle>
            <a:lvl1pPr lvl="0" rtl="0">
              <a:spcBef>
                <a:spcPts val="0"/>
              </a:spcBef>
              <a:spcAft>
                <a:spcPts val="0"/>
              </a:spcAft>
              <a:buSzPts val="2000"/>
              <a:buNone/>
              <a:defRPr>
                <a:solidFill>
                  <a:schemeClr val="accent2"/>
                </a:solidFill>
              </a:defRPr>
            </a:lvl1pPr>
            <a:lvl2pPr lvl="1" rtl="0">
              <a:spcBef>
                <a:spcPts val="600"/>
              </a:spcBef>
              <a:spcAft>
                <a:spcPts val="0"/>
              </a:spcAft>
              <a:buClr>
                <a:schemeClr val="accent2"/>
              </a:buClr>
              <a:buSzPts val="3000"/>
              <a:buNone/>
              <a:defRPr sz="3000">
                <a:solidFill>
                  <a:schemeClr val="accent2"/>
                </a:solidFill>
              </a:defRPr>
            </a:lvl2pPr>
            <a:lvl3pPr lvl="2" rtl="0">
              <a:spcBef>
                <a:spcPts val="600"/>
              </a:spcBef>
              <a:spcAft>
                <a:spcPts val="0"/>
              </a:spcAft>
              <a:buClr>
                <a:schemeClr val="accent2"/>
              </a:buClr>
              <a:buSzPts val="3000"/>
              <a:buNone/>
              <a:defRPr sz="3000">
                <a:solidFill>
                  <a:schemeClr val="accent2"/>
                </a:solidFill>
              </a:defRPr>
            </a:lvl3pPr>
            <a:lvl4pPr lvl="3" rtl="0">
              <a:spcBef>
                <a:spcPts val="600"/>
              </a:spcBef>
              <a:spcAft>
                <a:spcPts val="0"/>
              </a:spcAft>
              <a:buClr>
                <a:schemeClr val="accent2"/>
              </a:buClr>
              <a:buSzPts val="3000"/>
              <a:buNone/>
              <a:defRPr sz="3000">
                <a:solidFill>
                  <a:schemeClr val="accent2"/>
                </a:solidFill>
              </a:defRPr>
            </a:lvl4pPr>
            <a:lvl5pPr lvl="4" rtl="0">
              <a:spcBef>
                <a:spcPts val="600"/>
              </a:spcBef>
              <a:spcAft>
                <a:spcPts val="0"/>
              </a:spcAft>
              <a:buClr>
                <a:schemeClr val="accent2"/>
              </a:buClr>
              <a:buSzPts val="3000"/>
              <a:buNone/>
              <a:defRPr sz="3000">
                <a:solidFill>
                  <a:schemeClr val="accent2"/>
                </a:solidFill>
              </a:defRPr>
            </a:lvl5pPr>
            <a:lvl6pPr lvl="5" rtl="0">
              <a:spcBef>
                <a:spcPts val="600"/>
              </a:spcBef>
              <a:spcAft>
                <a:spcPts val="0"/>
              </a:spcAft>
              <a:buClr>
                <a:schemeClr val="accent2"/>
              </a:buClr>
              <a:buSzPts val="3000"/>
              <a:buNone/>
              <a:defRPr sz="3000">
                <a:solidFill>
                  <a:schemeClr val="accent2"/>
                </a:solidFill>
              </a:defRPr>
            </a:lvl6pPr>
            <a:lvl7pPr lvl="6" rtl="0">
              <a:spcBef>
                <a:spcPts val="600"/>
              </a:spcBef>
              <a:spcAft>
                <a:spcPts val="0"/>
              </a:spcAft>
              <a:buClr>
                <a:schemeClr val="accent2"/>
              </a:buClr>
              <a:buSzPts val="3000"/>
              <a:buNone/>
              <a:defRPr sz="3000">
                <a:solidFill>
                  <a:schemeClr val="accent2"/>
                </a:solidFill>
              </a:defRPr>
            </a:lvl7pPr>
            <a:lvl8pPr lvl="7" rtl="0">
              <a:spcBef>
                <a:spcPts val="600"/>
              </a:spcBef>
              <a:spcAft>
                <a:spcPts val="0"/>
              </a:spcAft>
              <a:buClr>
                <a:schemeClr val="accent2"/>
              </a:buClr>
              <a:buSzPts val="3000"/>
              <a:buNone/>
              <a:defRPr sz="3000">
                <a:solidFill>
                  <a:schemeClr val="accent2"/>
                </a:solidFill>
              </a:defRPr>
            </a:lvl8pPr>
            <a:lvl9pPr lvl="8" rtl="0">
              <a:spcBef>
                <a:spcPts val="600"/>
              </a:spcBef>
              <a:spcAft>
                <a:spcPts val="600"/>
              </a:spcAft>
              <a:buClr>
                <a:schemeClr val="accent2"/>
              </a:buClr>
              <a:buSzPts val="3000"/>
              <a:buNone/>
              <a:defRPr sz="3000">
                <a:solidFill>
                  <a:schemeClr val="accent2"/>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3 columns 1">
  <p:cSld name="TITLE_AND_TWO_COLUMNS_1_1">
    <p:spTree>
      <p:nvGrpSpPr>
        <p:cNvPr id="1" name="Shape 142"/>
        <p:cNvGrpSpPr/>
        <p:nvPr/>
      </p:nvGrpSpPr>
      <p:grpSpPr>
        <a:xfrm>
          <a:off x="0" y="0"/>
          <a:ext cx="0" cy="0"/>
          <a:chOff x="0" y="0"/>
          <a:chExt cx="0" cy="0"/>
        </a:xfrm>
      </p:grpSpPr>
      <p:sp>
        <p:nvSpPr>
          <p:cNvPr id="143" name="Google Shape;143;p34"/>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144" name="Google Shape;144;p34"/>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5" name="Google Shape;145;p34"/>
          <p:cNvSpPr txBox="1">
            <a:spLocks noGrp="1"/>
          </p:cNvSpPr>
          <p:nvPr>
            <p:ph type="body" idx="1"/>
          </p:nvPr>
        </p:nvSpPr>
        <p:spPr>
          <a:xfrm>
            <a:off x="1046825"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146" name="Google Shape;146;p34"/>
          <p:cNvSpPr txBox="1">
            <a:spLocks noGrp="1"/>
          </p:cNvSpPr>
          <p:nvPr>
            <p:ph type="body" idx="2"/>
          </p:nvPr>
        </p:nvSpPr>
        <p:spPr>
          <a:xfrm>
            <a:off x="3451503"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147" name="Google Shape;147;p34"/>
          <p:cNvSpPr txBox="1">
            <a:spLocks noGrp="1"/>
          </p:cNvSpPr>
          <p:nvPr>
            <p:ph type="body" idx="3"/>
          </p:nvPr>
        </p:nvSpPr>
        <p:spPr>
          <a:xfrm>
            <a:off x="5856180"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148" name="Google Shape;148;p34"/>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9"/>
        <p:cNvGrpSpPr/>
        <p:nvPr/>
      </p:nvGrpSpPr>
      <p:grpSpPr>
        <a:xfrm>
          <a:off x="0" y="0"/>
          <a:ext cx="0" cy="0"/>
          <a:chOff x="0" y="0"/>
          <a:chExt cx="0" cy="0"/>
        </a:xfrm>
      </p:grpSpPr>
      <p:sp>
        <p:nvSpPr>
          <p:cNvPr id="150" name="Google Shape;150;p35"/>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151" name="Google Shape;151;p35"/>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2" name="Google Shape;152;p35"/>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3"/>
        <p:cNvGrpSpPr/>
        <p:nvPr/>
      </p:nvGrpSpPr>
      <p:grpSpPr>
        <a:xfrm>
          <a:off x="0" y="0"/>
          <a:ext cx="0" cy="0"/>
          <a:chOff x="0" y="0"/>
          <a:chExt cx="0" cy="0"/>
        </a:xfrm>
      </p:grpSpPr>
      <p:sp>
        <p:nvSpPr>
          <p:cNvPr id="154" name="Google Shape;154;p36"/>
          <p:cNvSpPr txBox="1">
            <a:spLocks noGrp="1"/>
          </p:cNvSpPr>
          <p:nvPr>
            <p:ph type="body" idx="1"/>
          </p:nvPr>
        </p:nvSpPr>
        <p:spPr>
          <a:xfrm>
            <a:off x="635241" y="3843150"/>
            <a:ext cx="7668900" cy="406800"/>
          </a:xfrm>
          <a:prstGeom prst="rect">
            <a:avLst/>
          </a:prstGeom>
        </p:spPr>
        <p:txBody>
          <a:bodyPr spcFirstLastPara="1" wrap="square" lIns="0" tIns="0" rIns="0" bIns="0" anchor="ctr" anchorCtr="0">
            <a:noAutofit/>
          </a:bodyPr>
          <a:lstStyle>
            <a:lvl1pPr marL="457200" lvl="0" indent="-228600" rtl="0">
              <a:spcBef>
                <a:spcPts val="0"/>
              </a:spcBef>
              <a:spcAft>
                <a:spcPts val="0"/>
              </a:spcAft>
              <a:buSzPts val="1400"/>
              <a:buNone/>
              <a:defRPr sz="1400"/>
            </a:lvl1pPr>
          </a:lstStyle>
          <a:p>
            <a:endParaRPr/>
          </a:p>
        </p:txBody>
      </p:sp>
      <p:sp>
        <p:nvSpPr>
          <p:cNvPr id="155" name="Google Shape;155;p36"/>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156" name="Google Shape;156;p36"/>
          <p:cNvSpPr/>
          <p:nvPr/>
        </p:nvSpPr>
        <p:spPr>
          <a:xfrm>
            <a:off x="688925" y="688925"/>
            <a:ext cx="7775100" cy="3766750"/>
          </a:xfrm>
          <a:custGeom>
            <a:avLst/>
            <a:gdLst/>
            <a:ahLst/>
            <a:cxnLst/>
            <a:rect l="l" t="t" r="r" b="b"/>
            <a:pathLst>
              <a:path w="311004" h="150670" extrusionOk="0">
                <a:moveTo>
                  <a:pt x="0" y="142438"/>
                </a:moveTo>
                <a:lnTo>
                  <a:pt x="0" y="150670"/>
                </a:lnTo>
                <a:lnTo>
                  <a:pt x="311004" y="150670"/>
                </a:lnTo>
                <a:lnTo>
                  <a:pt x="311004" y="0"/>
                </a:lnTo>
                <a:lnTo>
                  <a:pt x="0" y="0"/>
                </a:lnTo>
                <a:lnTo>
                  <a:pt x="0" y="126334"/>
                </a:lnTo>
              </a:path>
            </a:pathLst>
          </a:custGeom>
          <a:noFill/>
          <a:ln w="9525" cap="flat" cmpd="sng">
            <a:solidFill>
              <a:schemeClr val="dk2"/>
            </a:solidFill>
            <a:prstDash val="solid"/>
            <a:round/>
            <a:headEnd type="none" w="med" len="med"/>
            <a:tailEnd type="none" w="med" len="med"/>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37"/>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
        <p:nvSpPr>
          <p:cNvPr id="159" name="Google Shape;159;p37"/>
          <p:cNvSpPr/>
          <p:nvPr/>
        </p:nvSpPr>
        <p:spPr>
          <a:xfrm>
            <a:off x="685800" y="685800"/>
            <a:ext cx="7772400" cy="3771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1"/>
            </a:gs>
            <a:gs pos="50000">
              <a:schemeClr val="accent1"/>
            </a:gs>
            <a:gs pos="100000">
              <a:schemeClr val="accent3"/>
            </a:gs>
          </a:gsLst>
          <a:lin ang="2700006" scaled="0"/>
        </a:gradFill>
        <a:effectLst/>
      </p:bgPr>
    </p:bg>
    <p:spTree>
      <p:nvGrpSpPr>
        <p:cNvPr id="1" name="Shape 160"/>
        <p:cNvGrpSpPr/>
        <p:nvPr/>
      </p:nvGrpSpPr>
      <p:grpSpPr>
        <a:xfrm>
          <a:off x="0" y="0"/>
          <a:ext cx="0" cy="0"/>
          <a:chOff x="0" y="0"/>
          <a:chExt cx="0" cy="0"/>
        </a:xfrm>
      </p:grpSpPr>
      <p:sp>
        <p:nvSpPr>
          <p:cNvPr id="161" name="Google Shape;161;p38"/>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
        <p:nvSpPr>
          <p:cNvPr id="162" name="Google Shape;162;p38"/>
          <p:cNvSpPr/>
          <p:nvPr/>
        </p:nvSpPr>
        <p:spPr>
          <a:xfrm>
            <a:off x="685800" y="685800"/>
            <a:ext cx="7772400" cy="3771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bg>
      <p:bgPr>
        <a:gradFill>
          <a:gsLst>
            <a:gs pos="0">
              <a:schemeClr val="accent1"/>
            </a:gs>
            <a:gs pos="50000">
              <a:schemeClr val="accent1"/>
            </a:gs>
            <a:gs pos="100000">
              <a:schemeClr val="accent3"/>
            </a:gs>
          </a:gsLst>
          <a:lin ang="2700006" scaled="0"/>
        </a:gradFill>
        <a:effectLst/>
      </p:bgPr>
    </p:bg>
    <p:spTree>
      <p:nvGrpSpPr>
        <p:cNvPr id="1" name="Shape 61"/>
        <p:cNvGrpSpPr/>
        <p:nvPr/>
      </p:nvGrpSpPr>
      <p:grpSpPr>
        <a:xfrm>
          <a:off x="0" y="0"/>
          <a:ext cx="0" cy="0"/>
          <a:chOff x="0" y="0"/>
          <a:chExt cx="0" cy="0"/>
        </a:xfrm>
      </p:grpSpPr>
      <p:sp>
        <p:nvSpPr>
          <p:cNvPr id="62" name="Google Shape;62;p16"/>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accent2"/>
            </a:solidFill>
            <a:prstDash val="solid"/>
            <a:round/>
            <a:headEnd type="none" w="med" len="med"/>
            <a:tailEnd type="none" w="med" len="med"/>
          </a:ln>
        </p:spPr>
      </p:sp>
      <p:sp>
        <p:nvSpPr>
          <p:cNvPr id="63" name="Google Shape;63;p16"/>
          <p:cNvSpPr txBox="1">
            <a:spLocks noGrp="1"/>
          </p:cNvSpPr>
          <p:nvPr>
            <p:ph type="body" idx="1"/>
          </p:nvPr>
        </p:nvSpPr>
        <p:spPr>
          <a:xfrm>
            <a:off x="1100500" y="1079200"/>
            <a:ext cx="4858200" cy="2991600"/>
          </a:xfrm>
          <a:prstGeom prst="rect">
            <a:avLst/>
          </a:prstGeom>
        </p:spPr>
        <p:txBody>
          <a:bodyPr spcFirstLastPara="1" wrap="square" lIns="0" tIns="0" rIns="0" bIns="0" anchor="t" anchorCtr="0">
            <a:noAutofit/>
          </a:bodyPr>
          <a:lstStyle>
            <a:lvl1pPr marL="457200" lvl="0" indent="-431800" rtl="0">
              <a:lnSpc>
                <a:spcPct val="100000"/>
              </a:lnSpc>
              <a:spcBef>
                <a:spcPts val="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1pPr>
            <a:lvl2pPr marL="914400" lvl="1"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2pPr>
            <a:lvl3pPr marL="1371600" lvl="2"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3pPr>
            <a:lvl4pPr marL="1828800" lvl="3"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4pPr>
            <a:lvl5pPr marL="2286000" lvl="4"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5pPr>
            <a:lvl6pPr marL="2743200" lvl="5"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6pPr>
            <a:lvl7pPr marL="3200400" lvl="6"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7pPr>
            <a:lvl8pPr marL="3657600" lvl="7" indent="-431800" rtl="0">
              <a:lnSpc>
                <a:spcPct val="100000"/>
              </a:lnSpc>
              <a:spcBef>
                <a:spcPts val="600"/>
              </a:spcBef>
              <a:spcAft>
                <a:spcPts val="0"/>
              </a:spcAft>
              <a:buClr>
                <a:schemeClr val="lt1"/>
              </a:buClr>
              <a:buSzPts val="3200"/>
              <a:buFont typeface="Kulim Park"/>
              <a:buChar char="○"/>
              <a:defRPr sz="3200" b="1">
                <a:solidFill>
                  <a:schemeClr val="lt1"/>
                </a:solidFill>
                <a:latin typeface="Kulim Park"/>
                <a:ea typeface="Kulim Park"/>
                <a:cs typeface="Kulim Park"/>
                <a:sym typeface="Kulim Park"/>
              </a:defRPr>
            </a:lvl8pPr>
            <a:lvl9pPr marL="4114800" lvl="8" indent="-431800" rtl="0">
              <a:lnSpc>
                <a:spcPct val="100000"/>
              </a:lnSpc>
              <a:spcBef>
                <a:spcPts val="600"/>
              </a:spcBef>
              <a:spcAft>
                <a:spcPts val="600"/>
              </a:spcAft>
              <a:buClr>
                <a:schemeClr val="lt1"/>
              </a:buClr>
              <a:buSzPts val="3200"/>
              <a:buFont typeface="Kulim Park"/>
              <a:buChar char="■"/>
              <a:defRPr sz="3200" b="1">
                <a:solidFill>
                  <a:schemeClr val="lt1"/>
                </a:solidFill>
                <a:latin typeface="Kulim Park"/>
                <a:ea typeface="Kulim Park"/>
                <a:cs typeface="Kulim Park"/>
                <a:sym typeface="Kulim Park"/>
              </a:defRPr>
            </a:lvl9pPr>
          </a:lstStyle>
          <a:p>
            <a:endParaRPr/>
          </a:p>
        </p:txBody>
      </p:sp>
      <p:sp>
        <p:nvSpPr>
          <p:cNvPr id="64" name="Google Shape;64;p16"/>
          <p:cNvSpPr txBox="1"/>
          <p:nvPr/>
        </p:nvSpPr>
        <p:spPr>
          <a:xfrm>
            <a:off x="273700" y="871753"/>
            <a:ext cx="7818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7200">
                <a:solidFill>
                  <a:schemeClr val="dk1"/>
                </a:solidFill>
                <a:latin typeface="Red Hat Display Black"/>
                <a:ea typeface="Red Hat Display Black"/>
                <a:cs typeface="Red Hat Display Black"/>
                <a:sym typeface="Red Hat Display Black"/>
              </a:rPr>
              <a:t>“</a:t>
            </a:r>
            <a:endParaRPr sz="7200">
              <a:solidFill>
                <a:schemeClr val="dk1"/>
              </a:solidFill>
              <a:latin typeface="Red Hat Display Black"/>
              <a:ea typeface="Red Hat Display Black"/>
              <a:cs typeface="Red Hat Display Black"/>
              <a:sym typeface="Red Hat Display Black"/>
            </a:endParaRPr>
          </a:p>
        </p:txBody>
      </p:sp>
      <p:sp>
        <p:nvSpPr>
          <p:cNvPr id="65" name="Google Shape;65;p16"/>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6"/>
        <p:cNvGrpSpPr/>
        <p:nvPr/>
      </p:nvGrpSpPr>
      <p:grpSpPr>
        <a:xfrm>
          <a:off x="0" y="0"/>
          <a:ext cx="0" cy="0"/>
          <a:chOff x="0" y="0"/>
          <a:chExt cx="0" cy="0"/>
        </a:xfrm>
      </p:grpSpPr>
      <p:sp>
        <p:nvSpPr>
          <p:cNvPr id="67" name="Google Shape;67;p17"/>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68" name="Google Shape;68;p17"/>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9" name="Google Shape;69;p17"/>
          <p:cNvSpPr txBox="1">
            <a:spLocks noGrp="1"/>
          </p:cNvSpPr>
          <p:nvPr>
            <p:ph type="body" idx="1"/>
          </p:nvPr>
        </p:nvSpPr>
        <p:spPr>
          <a:xfrm>
            <a:off x="1046825" y="1636475"/>
            <a:ext cx="5412900" cy="25374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70" name="Google Shape;70;p17"/>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71"/>
        <p:cNvGrpSpPr/>
        <p:nvPr/>
      </p:nvGrpSpPr>
      <p:grpSpPr>
        <a:xfrm>
          <a:off x="0" y="0"/>
          <a:ext cx="0" cy="0"/>
          <a:chOff x="0" y="0"/>
          <a:chExt cx="0" cy="0"/>
        </a:xfrm>
      </p:grpSpPr>
      <p:sp>
        <p:nvSpPr>
          <p:cNvPr id="72" name="Google Shape;72;p18"/>
          <p:cNvSpPr/>
          <p:nvPr/>
        </p:nvSpPr>
        <p:spPr>
          <a:xfrm>
            <a:off x="4572000" y="0"/>
            <a:ext cx="4572000" cy="5143500"/>
          </a:xfrm>
          <a:prstGeom prst="rect">
            <a:avLst/>
          </a:prstGeom>
          <a:gradFill>
            <a:gsLst>
              <a:gs pos="0">
                <a:schemeClr val="accent1"/>
              </a:gs>
              <a:gs pos="50000">
                <a:schemeClr val="accent1"/>
              </a:gs>
              <a:gs pos="100000">
                <a:schemeClr val="accent3"/>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8"/>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47599"/>
                </a:lnTo>
              </a:path>
            </a:pathLst>
          </a:custGeom>
          <a:noFill/>
          <a:ln w="9525" cap="flat" cmpd="sng">
            <a:solidFill>
              <a:schemeClr val="dk2"/>
            </a:solidFill>
            <a:prstDash val="solid"/>
            <a:round/>
            <a:headEnd type="none" w="med" len="med"/>
            <a:tailEnd type="none" w="med" len="med"/>
          </a:ln>
        </p:spPr>
      </p:sp>
      <p:sp>
        <p:nvSpPr>
          <p:cNvPr id="74" name="Google Shape;74;p18"/>
          <p:cNvSpPr txBox="1">
            <a:spLocks noGrp="1"/>
          </p:cNvSpPr>
          <p:nvPr>
            <p:ph type="title"/>
          </p:nvPr>
        </p:nvSpPr>
        <p:spPr>
          <a:xfrm>
            <a:off x="545800" y="894725"/>
            <a:ext cx="3704100" cy="993000"/>
          </a:xfrm>
          <a:prstGeom prst="rect">
            <a:avLst/>
          </a:prstGeom>
        </p:spPr>
        <p:txBody>
          <a:bodyPr spcFirstLastPara="1" wrap="square" lIns="0" tIns="0" rIns="0" bIns="0" anchor="ctr" anchorCtr="0">
            <a:noAutofit/>
          </a:bodyPr>
          <a:lstStyle>
            <a:lvl1pPr lvl="0" rtl="0">
              <a:spcBef>
                <a:spcPts val="0"/>
              </a:spcBef>
              <a:spcAft>
                <a:spcPts val="0"/>
              </a:spcAft>
              <a:buSzPts val="2800"/>
              <a:buNone/>
              <a:defRPr sz="2800"/>
            </a:lvl1pPr>
            <a:lvl2pPr lvl="1" rtl="0">
              <a:spcBef>
                <a:spcPts val="0"/>
              </a:spcBef>
              <a:spcAft>
                <a:spcPts val="0"/>
              </a:spcAft>
              <a:buSzPts val="2800"/>
              <a:buNone/>
              <a:defRPr sz="2800"/>
            </a:lvl2pPr>
            <a:lvl3pPr lvl="2" rtl="0">
              <a:spcBef>
                <a:spcPts val="0"/>
              </a:spcBef>
              <a:spcAft>
                <a:spcPts val="0"/>
              </a:spcAft>
              <a:buSzPts val="2800"/>
              <a:buNone/>
              <a:defRPr sz="2800"/>
            </a:lvl3pPr>
            <a:lvl4pPr lvl="3" rtl="0">
              <a:spcBef>
                <a:spcPts val="0"/>
              </a:spcBef>
              <a:spcAft>
                <a:spcPts val="0"/>
              </a:spcAft>
              <a:buSzPts val="2800"/>
              <a:buNone/>
              <a:defRPr sz="2800"/>
            </a:lvl4pPr>
            <a:lvl5pPr lvl="4" rtl="0">
              <a:spcBef>
                <a:spcPts val="0"/>
              </a:spcBef>
              <a:spcAft>
                <a:spcPts val="0"/>
              </a:spcAft>
              <a:buSzPts val="2800"/>
              <a:buNone/>
              <a:defRPr sz="2800"/>
            </a:lvl5pPr>
            <a:lvl6pPr lvl="5" rtl="0">
              <a:spcBef>
                <a:spcPts val="0"/>
              </a:spcBef>
              <a:spcAft>
                <a:spcPts val="0"/>
              </a:spcAft>
              <a:buSzPts val="2800"/>
              <a:buNone/>
              <a:defRPr sz="2800"/>
            </a:lvl6pPr>
            <a:lvl7pPr lvl="6" rtl="0">
              <a:spcBef>
                <a:spcPts val="0"/>
              </a:spcBef>
              <a:spcAft>
                <a:spcPts val="0"/>
              </a:spcAft>
              <a:buSzPts val="2800"/>
              <a:buNone/>
              <a:defRPr sz="2800"/>
            </a:lvl7pPr>
            <a:lvl8pPr lvl="7" rtl="0">
              <a:spcBef>
                <a:spcPts val="0"/>
              </a:spcBef>
              <a:spcAft>
                <a:spcPts val="0"/>
              </a:spcAft>
              <a:buSzPts val="2800"/>
              <a:buNone/>
              <a:defRPr sz="2800"/>
            </a:lvl8pPr>
            <a:lvl9pPr lvl="8" rtl="0">
              <a:spcBef>
                <a:spcPts val="0"/>
              </a:spcBef>
              <a:spcAft>
                <a:spcPts val="0"/>
              </a:spcAft>
              <a:buSzPts val="2800"/>
              <a:buNone/>
              <a:defRPr sz="2800"/>
            </a:lvl9pPr>
          </a:lstStyle>
          <a:p>
            <a:endParaRPr/>
          </a:p>
        </p:txBody>
      </p:sp>
      <p:sp>
        <p:nvSpPr>
          <p:cNvPr id="75" name="Google Shape;75;p18"/>
          <p:cNvSpPr txBox="1">
            <a:spLocks noGrp="1"/>
          </p:cNvSpPr>
          <p:nvPr>
            <p:ph type="body" idx="1"/>
          </p:nvPr>
        </p:nvSpPr>
        <p:spPr>
          <a:xfrm>
            <a:off x="1046825" y="2004175"/>
            <a:ext cx="3203100" cy="21696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a:lvl1pPr>
            <a:lvl2pPr marL="914400" lvl="1" indent="-355600" rtl="0">
              <a:spcBef>
                <a:spcPts val="600"/>
              </a:spcBef>
              <a:spcAft>
                <a:spcPts val="0"/>
              </a:spcAft>
              <a:buSzPts val="2000"/>
              <a:buChar char="╺"/>
              <a:defRPr/>
            </a:lvl2pPr>
            <a:lvl3pPr marL="1371600" lvl="2" indent="-355600" rtl="0">
              <a:spcBef>
                <a:spcPts val="600"/>
              </a:spcBef>
              <a:spcAft>
                <a:spcPts val="0"/>
              </a:spcAft>
              <a:buSzPts val="2000"/>
              <a:buChar char="■"/>
              <a:defRPr/>
            </a:lvl3pPr>
            <a:lvl4pPr marL="1828800" lvl="3" indent="-355600" rtl="0">
              <a:spcBef>
                <a:spcPts val="600"/>
              </a:spcBef>
              <a:spcAft>
                <a:spcPts val="0"/>
              </a:spcAft>
              <a:buSzPts val="2000"/>
              <a:buChar char="●"/>
              <a:defRPr/>
            </a:lvl4pPr>
            <a:lvl5pPr marL="2286000" lvl="4" indent="-355600" rtl="0">
              <a:spcBef>
                <a:spcPts val="600"/>
              </a:spcBef>
              <a:spcAft>
                <a:spcPts val="0"/>
              </a:spcAft>
              <a:buSzPts val="2000"/>
              <a:buChar char="○"/>
              <a:defRPr/>
            </a:lvl5pPr>
            <a:lvl6pPr marL="2743200" lvl="5" indent="-355600" rtl="0">
              <a:spcBef>
                <a:spcPts val="600"/>
              </a:spcBef>
              <a:spcAft>
                <a:spcPts val="0"/>
              </a:spcAft>
              <a:buSzPts val="2000"/>
              <a:buChar char="■"/>
              <a:defRPr/>
            </a:lvl6pPr>
            <a:lvl7pPr marL="3200400" lvl="6" indent="-355600" rtl="0">
              <a:spcBef>
                <a:spcPts val="600"/>
              </a:spcBef>
              <a:spcAft>
                <a:spcPts val="0"/>
              </a:spcAft>
              <a:buSzPts val="2000"/>
              <a:buChar char="●"/>
              <a:defRPr/>
            </a:lvl7pPr>
            <a:lvl8pPr marL="3657600" lvl="7" indent="-355600" rtl="0">
              <a:spcBef>
                <a:spcPts val="600"/>
              </a:spcBef>
              <a:spcAft>
                <a:spcPts val="0"/>
              </a:spcAft>
              <a:buSzPts val="2000"/>
              <a:buChar char="○"/>
              <a:defRPr/>
            </a:lvl8pPr>
            <a:lvl9pPr marL="4114800" lvl="8" indent="-355600" rtl="0">
              <a:spcBef>
                <a:spcPts val="600"/>
              </a:spcBef>
              <a:spcAft>
                <a:spcPts val="600"/>
              </a:spcAft>
              <a:buSzPts val="2000"/>
              <a:buChar char="■"/>
              <a:defRPr/>
            </a:lvl9pPr>
          </a:lstStyle>
          <a:p>
            <a:endParaRPr/>
          </a:p>
        </p:txBody>
      </p:sp>
      <p:sp>
        <p:nvSpPr>
          <p:cNvPr id="76" name="Google Shape;76;p18"/>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7"/>
        <p:cNvGrpSpPr/>
        <p:nvPr/>
      </p:nvGrpSpPr>
      <p:grpSpPr>
        <a:xfrm>
          <a:off x="0" y="0"/>
          <a:ext cx="0" cy="0"/>
          <a:chOff x="0" y="0"/>
          <a:chExt cx="0" cy="0"/>
        </a:xfrm>
      </p:grpSpPr>
      <p:sp>
        <p:nvSpPr>
          <p:cNvPr id="78" name="Google Shape;78;p19"/>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79" name="Google Shape;79;p19"/>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0" name="Google Shape;80;p19"/>
          <p:cNvSpPr txBox="1">
            <a:spLocks noGrp="1"/>
          </p:cNvSpPr>
          <p:nvPr>
            <p:ph type="body" idx="1"/>
          </p:nvPr>
        </p:nvSpPr>
        <p:spPr>
          <a:xfrm>
            <a:off x="1046825" y="1636475"/>
            <a:ext cx="2575200" cy="260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81" name="Google Shape;81;p19"/>
          <p:cNvSpPr txBox="1">
            <a:spLocks noGrp="1"/>
          </p:cNvSpPr>
          <p:nvPr>
            <p:ph type="body" idx="2"/>
          </p:nvPr>
        </p:nvSpPr>
        <p:spPr>
          <a:xfrm>
            <a:off x="3884518" y="1636475"/>
            <a:ext cx="2575200" cy="26091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600"/>
              </a:spcBef>
              <a:spcAft>
                <a:spcPts val="0"/>
              </a:spcAft>
              <a:buSzPts val="1800"/>
              <a:buChar char="╺"/>
              <a:defRPr sz="1800"/>
            </a:lvl2pPr>
            <a:lvl3pPr marL="1371600" lvl="2" indent="-342900" rtl="0">
              <a:spcBef>
                <a:spcPts val="600"/>
              </a:spcBef>
              <a:spcAft>
                <a:spcPts val="0"/>
              </a:spcAft>
              <a:buSzPts val="1800"/>
              <a:buChar char="■"/>
              <a:defRPr sz="1800"/>
            </a:lvl3pPr>
            <a:lvl4pPr marL="1828800" lvl="3" indent="-342900" rtl="0">
              <a:spcBef>
                <a:spcPts val="600"/>
              </a:spcBef>
              <a:spcAft>
                <a:spcPts val="0"/>
              </a:spcAft>
              <a:buSzPts val="1800"/>
              <a:buChar char="●"/>
              <a:defRPr sz="1800"/>
            </a:lvl4pPr>
            <a:lvl5pPr marL="2286000" lvl="4" indent="-342900" rtl="0">
              <a:spcBef>
                <a:spcPts val="600"/>
              </a:spcBef>
              <a:spcAft>
                <a:spcPts val="0"/>
              </a:spcAft>
              <a:buSzPts val="1800"/>
              <a:buChar char="○"/>
              <a:defRPr sz="1800"/>
            </a:lvl5pPr>
            <a:lvl6pPr marL="2743200" lvl="5" indent="-342900" rtl="0">
              <a:spcBef>
                <a:spcPts val="600"/>
              </a:spcBef>
              <a:spcAft>
                <a:spcPts val="0"/>
              </a:spcAft>
              <a:buSzPts val="1800"/>
              <a:buChar char="■"/>
              <a:defRPr sz="1800"/>
            </a:lvl6pPr>
            <a:lvl7pPr marL="3200400" lvl="6" indent="-342900" rtl="0">
              <a:spcBef>
                <a:spcPts val="600"/>
              </a:spcBef>
              <a:spcAft>
                <a:spcPts val="0"/>
              </a:spcAft>
              <a:buSzPts val="1800"/>
              <a:buChar char="●"/>
              <a:defRPr sz="1800"/>
            </a:lvl7pPr>
            <a:lvl8pPr marL="3657600" lvl="7" indent="-342900" rtl="0">
              <a:spcBef>
                <a:spcPts val="600"/>
              </a:spcBef>
              <a:spcAft>
                <a:spcPts val="0"/>
              </a:spcAft>
              <a:buSzPts val="1800"/>
              <a:buChar char="○"/>
              <a:defRPr sz="1800"/>
            </a:lvl8pPr>
            <a:lvl9pPr marL="4114800" lvl="8" indent="-342900" rtl="0">
              <a:spcBef>
                <a:spcPts val="600"/>
              </a:spcBef>
              <a:spcAft>
                <a:spcPts val="600"/>
              </a:spcAft>
              <a:buSzPts val="1800"/>
              <a:buChar char="■"/>
              <a:defRPr sz="1800"/>
            </a:lvl9pPr>
          </a:lstStyle>
          <a:p>
            <a:endParaRPr/>
          </a:p>
        </p:txBody>
      </p:sp>
      <p:sp>
        <p:nvSpPr>
          <p:cNvPr id="82" name="Google Shape;82;p19"/>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3"/>
        <p:cNvGrpSpPr/>
        <p:nvPr/>
      </p:nvGrpSpPr>
      <p:grpSpPr>
        <a:xfrm>
          <a:off x="0" y="0"/>
          <a:ext cx="0" cy="0"/>
          <a:chOff x="0" y="0"/>
          <a:chExt cx="0" cy="0"/>
        </a:xfrm>
      </p:grpSpPr>
      <p:sp>
        <p:nvSpPr>
          <p:cNvPr id="84" name="Google Shape;84;p20"/>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85" name="Google Shape;85;p20"/>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6" name="Google Shape;86;p20"/>
          <p:cNvSpPr txBox="1">
            <a:spLocks noGrp="1"/>
          </p:cNvSpPr>
          <p:nvPr>
            <p:ph type="body" idx="1"/>
          </p:nvPr>
        </p:nvSpPr>
        <p:spPr>
          <a:xfrm>
            <a:off x="1046825"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87" name="Google Shape;87;p20"/>
          <p:cNvSpPr txBox="1">
            <a:spLocks noGrp="1"/>
          </p:cNvSpPr>
          <p:nvPr>
            <p:ph type="body" idx="2"/>
          </p:nvPr>
        </p:nvSpPr>
        <p:spPr>
          <a:xfrm>
            <a:off x="3451503"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88" name="Google Shape;88;p20"/>
          <p:cNvSpPr txBox="1">
            <a:spLocks noGrp="1"/>
          </p:cNvSpPr>
          <p:nvPr>
            <p:ph type="body" idx="3"/>
          </p:nvPr>
        </p:nvSpPr>
        <p:spPr>
          <a:xfrm>
            <a:off x="5856180" y="1636475"/>
            <a:ext cx="2176800" cy="2564400"/>
          </a:xfrm>
          <a:prstGeom prst="rect">
            <a:avLst/>
          </a:prstGeom>
        </p:spPr>
        <p:txBody>
          <a:bodyPr spcFirstLastPara="1" wrap="square" lIns="0" tIns="0" rIns="0" bIns="0" anchor="t" anchorCtr="0">
            <a:noAutofit/>
          </a:bodyPr>
          <a:lstStyle>
            <a:lvl1pPr marL="457200" lvl="0" indent="-330200" rtl="0">
              <a:spcBef>
                <a:spcPts val="0"/>
              </a:spcBef>
              <a:spcAft>
                <a:spcPts val="0"/>
              </a:spcAft>
              <a:buSzPts val="1600"/>
              <a:buChar char="▸"/>
              <a:defRPr sz="1600"/>
            </a:lvl1pPr>
            <a:lvl2pPr marL="914400" lvl="1" indent="-330200" rtl="0">
              <a:spcBef>
                <a:spcPts val="600"/>
              </a:spcBef>
              <a:spcAft>
                <a:spcPts val="0"/>
              </a:spcAft>
              <a:buSzPts val="1600"/>
              <a:buChar char="╺"/>
              <a:defRPr sz="1600"/>
            </a:lvl2pPr>
            <a:lvl3pPr marL="1371600" lvl="2" indent="-330200" rtl="0">
              <a:spcBef>
                <a:spcPts val="600"/>
              </a:spcBef>
              <a:spcAft>
                <a:spcPts val="0"/>
              </a:spcAft>
              <a:buSzPts val="1600"/>
              <a:buChar char="■"/>
              <a:defRPr sz="1600"/>
            </a:lvl3pPr>
            <a:lvl4pPr marL="1828800" lvl="3" indent="-330200" rtl="0">
              <a:spcBef>
                <a:spcPts val="600"/>
              </a:spcBef>
              <a:spcAft>
                <a:spcPts val="0"/>
              </a:spcAft>
              <a:buSzPts val="1600"/>
              <a:buChar char="●"/>
              <a:defRPr sz="1600"/>
            </a:lvl4pPr>
            <a:lvl5pPr marL="2286000" lvl="4" indent="-330200" rtl="0">
              <a:spcBef>
                <a:spcPts val="600"/>
              </a:spcBef>
              <a:spcAft>
                <a:spcPts val="0"/>
              </a:spcAft>
              <a:buSzPts val="1600"/>
              <a:buChar char="○"/>
              <a:defRPr sz="1600"/>
            </a:lvl5pPr>
            <a:lvl6pPr marL="2743200" lvl="5" indent="-330200" rtl="0">
              <a:spcBef>
                <a:spcPts val="600"/>
              </a:spcBef>
              <a:spcAft>
                <a:spcPts val="0"/>
              </a:spcAft>
              <a:buSzPts val="1600"/>
              <a:buChar char="■"/>
              <a:defRPr sz="1600"/>
            </a:lvl6pPr>
            <a:lvl7pPr marL="3200400" lvl="6" indent="-330200" rtl="0">
              <a:spcBef>
                <a:spcPts val="600"/>
              </a:spcBef>
              <a:spcAft>
                <a:spcPts val="0"/>
              </a:spcAft>
              <a:buSzPts val="1600"/>
              <a:buChar char="●"/>
              <a:defRPr sz="1600"/>
            </a:lvl7pPr>
            <a:lvl8pPr marL="3657600" lvl="7" indent="-330200" rtl="0">
              <a:spcBef>
                <a:spcPts val="600"/>
              </a:spcBef>
              <a:spcAft>
                <a:spcPts val="0"/>
              </a:spcAft>
              <a:buSzPts val="1600"/>
              <a:buChar char="○"/>
              <a:defRPr sz="1600"/>
            </a:lvl8pPr>
            <a:lvl9pPr marL="4114800" lvl="8" indent="-330200" rtl="0">
              <a:spcBef>
                <a:spcPts val="600"/>
              </a:spcBef>
              <a:spcAft>
                <a:spcPts val="600"/>
              </a:spcAft>
              <a:buSzPts val="1600"/>
              <a:buChar char="■"/>
              <a:defRPr sz="1600"/>
            </a:lvl9pPr>
          </a:lstStyle>
          <a:p>
            <a:endParaRPr/>
          </a:p>
        </p:txBody>
      </p:sp>
      <p:sp>
        <p:nvSpPr>
          <p:cNvPr id="89" name="Google Shape;89;p20"/>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21"/>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2"/>
        <p:cNvGrpSpPr/>
        <p:nvPr/>
      </p:nvGrpSpPr>
      <p:grpSpPr>
        <a:xfrm>
          <a:off x="0" y="0"/>
          <a:ext cx="0" cy="0"/>
          <a:chOff x="0" y="0"/>
          <a:chExt cx="0" cy="0"/>
        </a:xfrm>
      </p:grpSpPr>
      <p:sp>
        <p:nvSpPr>
          <p:cNvPr id="93" name="Google Shape;93;p22"/>
          <p:cNvSpPr/>
          <p:nvPr/>
        </p:nvSpPr>
        <p:spPr>
          <a:xfrm>
            <a:off x="688925" y="688925"/>
            <a:ext cx="7775100" cy="3766750"/>
          </a:xfrm>
          <a:custGeom>
            <a:avLst/>
            <a:gdLst/>
            <a:ahLst/>
            <a:cxnLst/>
            <a:rect l="l" t="t" r="r" b="b"/>
            <a:pathLst>
              <a:path w="311004" h="150670" extrusionOk="0">
                <a:moveTo>
                  <a:pt x="0" y="8232"/>
                </a:moveTo>
                <a:lnTo>
                  <a:pt x="0" y="0"/>
                </a:lnTo>
                <a:lnTo>
                  <a:pt x="311004" y="0"/>
                </a:lnTo>
                <a:lnTo>
                  <a:pt x="311004" y="150670"/>
                </a:lnTo>
                <a:lnTo>
                  <a:pt x="0" y="150670"/>
                </a:lnTo>
                <a:lnTo>
                  <a:pt x="0" y="32926"/>
                </a:lnTo>
              </a:path>
            </a:pathLst>
          </a:custGeom>
          <a:noFill/>
          <a:ln w="9525" cap="flat" cmpd="sng">
            <a:solidFill>
              <a:schemeClr val="dk2"/>
            </a:solidFill>
            <a:prstDash val="solid"/>
            <a:round/>
            <a:headEnd type="none" w="med" len="med"/>
            <a:tailEnd type="none" w="med" len="med"/>
          </a:ln>
        </p:spPr>
      </p:sp>
      <p:sp>
        <p:nvSpPr>
          <p:cNvPr id="94" name="Google Shape;94;p22"/>
          <p:cNvSpPr txBox="1">
            <a:spLocks noGrp="1"/>
          </p:cNvSpPr>
          <p:nvPr>
            <p:ph type="title"/>
          </p:nvPr>
        </p:nvSpPr>
        <p:spPr>
          <a:xfrm>
            <a:off x="545800" y="885775"/>
            <a:ext cx="7772400" cy="6264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22"/>
          <p:cNvSpPr txBox="1">
            <a:spLocks noGrp="1"/>
          </p:cNvSpPr>
          <p:nvPr>
            <p:ph type="sldNum" idx="12"/>
          </p:nvPr>
        </p:nvSpPr>
        <p:spPr>
          <a:xfrm>
            <a:off x="8458194" y="0"/>
            <a:ext cx="685800" cy="685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100000">
              <a:schemeClr val="lt2"/>
            </a:gs>
          </a:gsLst>
          <a:lin ang="2700006" scaled="0"/>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45800" y="885775"/>
            <a:ext cx="7772400" cy="626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9pPr>
          </a:lstStyle>
          <a:p>
            <a:endParaRPr/>
          </a:p>
        </p:txBody>
      </p:sp>
      <p:sp>
        <p:nvSpPr>
          <p:cNvPr id="52" name="Google Shape;52;p13"/>
          <p:cNvSpPr txBox="1">
            <a:spLocks noGrp="1"/>
          </p:cNvSpPr>
          <p:nvPr>
            <p:ph type="body" idx="1"/>
          </p:nvPr>
        </p:nvSpPr>
        <p:spPr>
          <a:xfrm>
            <a:off x="1046825" y="1636475"/>
            <a:ext cx="5412900" cy="2537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2"/>
              </a:buClr>
              <a:buSzPts val="2000"/>
              <a:buFont typeface="Kulim Park Light"/>
              <a:buChar char="▸"/>
              <a:defRPr sz="2000">
                <a:solidFill>
                  <a:schemeClr val="dk1"/>
                </a:solidFill>
                <a:latin typeface="Kulim Park Light"/>
                <a:ea typeface="Kulim Park Light"/>
                <a:cs typeface="Kulim Park Light"/>
                <a:sym typeface="Kulim Park Light"/>
              </a:defRPr>
            </a:lvl1pPr>
            <a:lvl2pPr marL="914400" lvl="1"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2pPr>
            <a:lvl3pPr marL="1371600" lvl="2"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3pPr>
            <a:lvl4pPr marL="1828800" lvl="3"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4pPr>
            <a:lvl5pPr marL="2286000" lvl="4"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5pPr>
            <a:lvl6pPr marL="2743200" lvl="5"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6pPr>
            <a:lvl7pPr marL="3200400" lvl="6"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7pPr>
            <a:lvl8pPr marL="3657600" lvl="7"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8pPr>
            <a:lvl9pPr marL="4114800" lvl="8" indent="-355600" rtl="0">
              <a:lnSpc>
                <a:spcPct val="115000"/>
              </a:lnSpc>
              <a:spcBef>
                <a:spcPts val="600"/>
              </a:spcBef>
              <a:spcAft>
                <a:spcPts val="60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9pPr>
          </a:lstStyle>
          <a:p>
            <a:endParaRPr/>
          </a:p>
        </p:txBody>
      </p:sp>
      <p:sp>
        <p:nvSpPr>
          <p:cNvPr id="53" name="Google Shape;53;p13"/>
          <p:cNvSpPr txBox="1">
            <a:spLocks noGrp="1"/>
          </p:cNvSpPr>
          <p:nvPr>
            <p:ph type="sldNum" idx="12"/>
          </p:nvPr>
        </p:nvSpPr>
        <p:spPr>
          <a:xfrm>
            <a:off x="8458194" y="0"/>
            <a:ext cx="685800" cy="6858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Red Hat Display Black"/>
                <a:ea typeface="Red Hat Display Black"/>
                <a:cs typeface="Red Hat Display Black"/>
                <a:sym typeface="Red Hat Display Black"/>
              </a:defRPr>
            </a:lvl1pPr>
            <a:lvl2pPr lvl="1" algn="ctr" rtl="0">
              <a:buNone/>
              <a:defRPr sz="1300">
                <a:solidFill>
                  <a:schemeClr val="accent1"/>
                </a:solidFill>
                <a:latin typeface="Red Hat Display Black"/>
                <a:ea typeface="Red Hat Display Black"/>
                <a:cs typeface="Red Hat Display Black"/>
                <a:sym typeface="Red Hat Display Black"/>
              </a:defRPr>
            </a:lvl2pPr>
            <a:lvl3pPr lvl="2" algn="ctr" rtl="0">
              <a:buNone/>
              <a:defRPr sz="1300">
                <a:solidFill>
                  <a:schemeClr val="accent1"/>
                </a:solidFill>
                <a:latin typeface="Red Hat Display Black"/>
                <a:ea typeface="Red Hat Display Black"/>
                <a:cs typeface="Red Hat Display Black"/>
                <a:sym typeface="Red Hat Display Black"/>
              </a:defRPr>
            </a:lvl3pPr>
            <a:lvl4pPr lvl="3" algn="ctr" rtl="0">
              <a:buNone/>
              <a:defRPr sz="1300">
                <a:solidFill>
                  <a:schemeClr val="accent1"/>
                </a:solidFill>
                <a:latin typeface="Red Hat Display Black"/>
                <a:ea typeface="Red Hat Display Black"/>
                <a:cs typeface="Red Hat Display Black"/>
                <a:sym typeface="Red Hat Display Black"/>
              </a:defRPr>
            </a:lvl4pPr>
            <a:lvl5pPr lvl="4" algn="ctr" rtl="0">
              <a:buNone/>
              <a:defRPr sz="1300">
                <a:solidFill>
                  <a:schemeClr val="accent1"/>
                </a:solidFill>
                <a:latin typeface="Red Hat Display Black"/>
                <a:ea typeface="Red Hat Display Black"/>
                <a:cs typeface="Red Hat Display Black"/>
                <a:sym typeface="Red Hat Display Black"/>
              </a:defRPr>
            </a:lvl5pPr>
            <a:lvl6pPr lvl="5" algn="ctr" rtl="0">
              <a:buNone/>
              <a:defRPr sz="1300">
                <a:solidFill>
                  <a:schemeClr val="accent1"/>
                </a:solidFill>
                <a:latin typeface="Red Hat Display Black"/>
                <a:ea typeface="Red Hat Display Black"/>
                <a:cs typeface="Red Hat Display Black"/>
                <a:sym typeface="Red Hat Display Black"/>
              </a:defRPr>
            </a:lvl6pPr>
            <a:lvl7pPr lvl="6" algn="ctr" rtl="0">
              <a:buNone/>
              <a:defRPr sz="1300">
                <a:solidFill>
                  <a:schemeClr val="accent1"/>
                </a:solidFill>
                <a:latin typeface="Red Hat Display Black"/>
                <a:ea typeface="Red Hat Display Black"/>
                <a:cs typeface="Red Hat Display Black"/>
                <a:sym typeface="Red Hat Display Black"/>
              </a:defRPr>
            </a:lvl7pPr>
            <a:lvl8pPr lvl="7" algn="ctr" rtl="0">
              <a:buNone/>
              <a:defRPr sz="1300">
                <a:solidFill>
                  <a:schemeClr val="accent1"/>
                </a:solidFill>
                <a:latin typeface="Red Hat Display Black"/>
                <a:ea typeface="Red Hat Display Black"/>
                <a:cs typeface="Red Hat Display Black"/>
                <a:sym typeface="Red Hat Display Black"/>
              </a:defRPr>
            </a:lvl8pPr>
            <a:lvl9pPr lvl="8" algn="ctr" rtl="0">
              <a:buNone/>
              <a:defRPr sz="1300">
                <a:solidFill>
                  <a:schemeClr val="accent1"/>
                </a:solidFill>
                <a:latin typeface="Red Hat Display Black"/>
                <a:ea typeface="Red Hat Display Black"/>
                <a:cs typeface="Red Hat Display Black"/>
                <a:sym typeface="Red Hat Display Black"/>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lt1"/>
            </a:gs>
            <a:gs pos="100000">
              <a:schemeClr val="lt2"/>
            </a:gs>
          </a:gsLst>
          <a:lin ang="2700006" scaled="0"/>
        </a:gradFill>
        <a:effectLst/>
      </p:bgPr>
    </p:bg>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545800" y="885775"/>
            <a:ext cx="7772400" cy="626400"/>
          </a:xfrm>
          <a:prstGeom prst="rect">
            <a:avLst/>
          </a:prstGeom>
          <a:noFill/>
          <a:ln>
            <a:noFill/>
          </a:ln>
        </p:spPr>
        <p:txBody>
          <a:bodyPr spcFirstLastPara="1" wrap="square" lIns="0" tIns="0" rIns="0" bIns="0" anchor="ctr" anchorCtr="0">
            <a:noAutofit/>
          </a:bodyPr>
          <a:lstStyle>
            <a:lvl1pPr lvl="0"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1pPr>
            <a:lvl2pPr lvl="1"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2pPr>
            <a:lvl3pPr lvl="2"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3pPr>
            <a:lvl4pPr lvl="3"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4pPr>
            <a:lvl5pPr lvl="4"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5pPr>
            <a:lvl6pPr lvl="5"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6pPr>
            <a:lvl7pPr lvl="6"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7pPr>
            <a:lvl8pPr lvl="7"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8pPr>
            <a:lvl9pPr lvl="8" rtl="0">
              <a:lnSpc>
                <a:spcPct val="90000"/>
              </a:lnSpc>
              <a:spcBef>
                <a:spcPts val="0"/>
              </a:spcBef>
              <a:spcAft>
                <a:spcPts val="0"/>
              </a:spcAft>
              <a:buClr>
                <a:schemeClr val="accent1"/>
              </a:buClr>
              <a:buSzPts val="3200"/>
              <a:buFont typeface="Red Hat Display Black"/>
              <a:buNone/>
              <a:defRPr sz="3200">
                <a:solidFill>
                  <a:schemeClr val="accent1"/>
                </a:solidFill>
                <a:latin typeface="Red Hat Display Black"/>
                <a:ea typeface="Red Hat Display Black"/>
                <a:cs typeface="Red Hat Display Black"/>
                <a:sym typeface="Red Hat Display Black"/>
              </a:defRPr>
            </a:lvl9pPr>
          </a:lstStyle>
          <a:p>
            <a:endParaRPr/>
          </a:p>
        </p:txBody>
      </p:sp>
      <p:sp>
        <p:nvSpPr>
          <p:cNvPr id="108" name="Google Shape;108;p26"/>
          <p:cNvSpPr txBox="1">
            <a:spLocks noGrp="1"/>
          </p:cNvSpPr>
          <p:nvPr>
            <p:ph type="body" idx="1"/>
          </p:nvPr>
        </p:nvSpPr>
        <p:spPr>
          <a:xfrm>
            <a:off x="1046825" y="1636475"/>
            <a:ext cx="5412900" cy="2537400"/>
          </a:xfrm>
          <a:prstGeom prst="rect">
            <a:avLst/>
          </a:prstGeom>
          <a:noFill/>
          <a:ln>
            <a:noFill/>
          </a:ln>
        </p:spPr>
        <p:txBody>
          <a:bodyPr spcFirstLastPara="1" wrap="square" lIns="0" tIns="0" rIns="0" bIns="0" anchor="t" anchorCtr="0">
            <a:noAutofit/>
          </a:bodyPr>
          <a:lstStyle>
            <a:lvl1pPr marL="457200" lvl="0" indent="-355600" rtl="0">
              <a:lnSpc>
                <a:spcPct val="115000"/>
              </a:lnSpc>
              <a:spcBef>
                <a:spcPts val="0"/>
              </a:spcBef>
              <a:spcAft>
                <a:spcPts val="0"/>
              </a:spcAft>
              <a:buClr>
                <a:schemeClr val="accent2"/>
              </a:buClr>
              <a:buSzPts val="2000"/>
              <a:buFont typeface="Kulim Park Light"/>
              <a:buChar char="▸"/>
              <a:defRPr sz="2000">
                <a:solidFill>
                  <a:schemeClr val="dk1"/>
                </a:solidFill>
                <a:latin typeface="Kulim Park Light"/>
                <a:ea typeface="Kulim Park Light"/>
                <a:cs typeface="Kulim Park Light"/>
                <a:sym typeface="Kulim Park Light"/>
              </a:defRPr>
            </a:lvl1pPr>
            <a:lvl2pPr marL="914400" lvl="1"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2pPr>
            <a:lvl3pPr marL="1371600" lvl="2"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3pPr>
            <a:lvl4pPr marL="1828800" lvl="3"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4pPr>
            <a:lvl5pPr marL="2286000" lvl="4"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5pPr>
            <a:lvl6pPr marL="2743200" lvl="5"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6pPr>
            <a:lvl7pPr marL="3200400" lvl="6"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7pPr>
            <a:lvl8pPr marL="3657600" lvl="7" indent="-355600" rtl="0">
              <a:lnSpc>
                <a:spcPct val="115000"/>
              </a:lnSpc>
              <a:spcBef>
                <a:spcPts val="600"/>
              </a:spcBef>
              <a:spcAft>
                <a:spcPts val="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8pPr>
            <a:lvl9pPr marL="4114800" lvl="8" indent="-355600" rtl="0">
              <a:lnSpc>
                <a:spcPct val="115000"/>
              </a:lnSpc>
              <a:spcBef>
                <a:spcPts val="600"/>
              </a:spcBef>
              <a:spcAft>
                <a:spcPts val="600"/>
              </a:spcAft>
              <a:buClr>
                <a:schemeClr val="dk2"/>
              </a:buClr>
              <a:buSzPts val="2000"/>
              <a:buFont typeface="Kulim Park Light"/>
              <a:buChar char="■"/>
              <a:defRPr sz="2000">
                <a:solidFill>
                  <a:schemeClr val="dk1"/>
                </a:solidFill>
                <a:latin typeface="Kulim Park Light"/>
                <a:ea typeface="Kulim Park Light"/>
                <a:cs typeface="Kulim Park Light"/>
                <a:sym typeface="Kulim Park Light"/>
              </a:defRPr>
            </a:lvl9pPr>
          </a:lstStyle>
          <a:p>
            <a:endParaRPr/>
          </a:p>
        </p:txBody>
      </p:sp>
      <p:sp>
        <p:nvSpPr>
          <p:cNvPr id="109" name="Google Shape;109;p26"/>
          <p:cNvSpPr txBox="1">
            <a:spLocks noGrp="1"/>
          </p:cNvSpPr>
          <p:nvPr>
            <p:ph type="sldNum" idx="12"/>
          </p:nvPr>
        </p:nvSpPr>
        <p:spPr>
          <a:xfrm>
            <a:off x="8458194" y="0"/>
            <a:ext cx="685800" cy="685800"/>
          </a:xfrm>
          <a:prstGeom prst="rect">
            <a:avLst/>
          </a:prstGeom>
          <a:noFill/>
          <a:ln>
            <a:noFill/>
          </a:ln>
        </p:spPr>
        <p:txBody>
          <a:bodyPr spcFirstLastPara="1" wrap="square" lIns="0" tIns="0" rIns="0" bIns="0" anchor="ctr" anchorCtr="0">
            <a:noAutofit/>
          </a:bodyPr>
          <a:lstStyle>
            <a:lvl1pPr lvl="0" algn="ctr" rtl="0">
              <a:buNone/>
              <a:defRPr sz="1300">
                <a:solidFill>
                  <a:schemeClr val="accent1"/>
                </a:solidFill>
                <a:latin typeface="Red Hat Display Black"/>
                <a:ea typeface="Red Hat Display Black"/>
                <a:cs typeface="Red Hat Display Black"/>
                <a:sym typeface="Red Hat Display Black"/>
              </a:defRPr>
            </a:lvl1pPr>
            <a:lvl2pPr lvl="1" algn="ctr" rtl="0">
              <a:buNone/>
              <a:defRPr sz="1300">
                <a:solidFill>
                  <a:schemeClr val="accent1"/>
                </a:solidFill>
                <a:latin typeface="Red Hat Display Black"/>
                <a:ea typeface="Red Hat Display Black"/>
                <a:cs typeface="Red Hat Display Black"/>
                <a:sym typeface="Red Hat Display Black"/>
              </a:defRPr>
            </a:lvl2pPr>
            <a:lvl3pPr lvl="2" algn="ctr" rtl="0">
              <a:buNone/>
              <a:defRPr sz="1300">
                <a:solidFill>
                  <a:schemeClr val="accent1"/>
                </a:solidFill>
                <a:latin typeface="Red Hat Display Black"/>
                <a:ea typeface="Red Hat Display Black"/>
                <a:cs typeface="Red Hat Display Black"/>
                <a:sym typeface="Red Hat Display Black"/>
              </a:defRPr>
            </a:lvl3pPr>
            <a:lvl4pPr lvl="3" algn="ctr" rtl="0">
              <a:buNone/>
              <a:defRPr sz="1300">
                <a:solidFill>
                  <a:schemeClr val="accent1"/>
                </a:solidFill>
                <a:latin typeface="Red Hat Display Black"/>
                <a:ea typeface="Red Hat Display Black"/>
                <a:cs typeface="Red Hat Display Black"/>
                <a:sym typeface="Red Hat Display Black"/>
              </a:defRPr>
            </a:lvl4pPr>
            <a:lvl5pPr lvl="4" algn="ctr" rtl="0">
              <a:buNone/>
              <a:defRPr sz="1300">
                <a:solidFill>
                  <a:schemeClr val="accent1"/>
                </a:solidFill>
                <a:latin typeface="Red Hat Display Black"/>
                <a:ea typeface="Red Hat Display Black"/>
                <a:cs typeface="Red Hat Display Black"/>
                <a:sym typeface="Red Hat Display Black"/>
              </a:defRPr>
            </a:lvl5pPr>
            <a:lvl6pPr lvl="5" algn="ctr" rtl="0">
              <a:buNone/>
              <a:defRPr sz="1300">
                <a:solidFill>
                  <a:schemeClr val="accent1"/>
                </a:solidFill>
                <a:latin typeface="Red Hat Display Black"/>
                <a:ea typeface="Red Hat Display Black"/>
                <a:cs typeface="Red Hat Display Black"/>
                <a:sym typeface="Red Hat Display Black"/>
              </a:defRPr>
            </a:lvl6pPr>
            <a:lvl7pPr lvl="6" algn="ctr" rtl="0">
              <a:buNone/>
              <a:defRPr sz="1300">
                <a:solidFill>
                  <a:schemeClr val="accent1"/>
                </a:solidFill>
                <a:latin typeface="Red Hat Display Black"/>
                <a:ea typeface="Red Hat Display Black"/>
                <a:cs typeface="Red Hat Display Black"/>
                <a:sym typeface="Red Hat Display Black"/>
              </a:defRPr>
            </a:lvl7pPr>
            <a:lvl8pPr lvl="7" algn="ctr" rtl="0">
              <a:buNone/>
              <a:defRPr sz="1300">
                <a:solidFill>
                  <a:schemeClr val="accent1"/>
                </a:solidFill>
                <a:latin typeface="Red Hat Display Black"/>
                <a:ea typeface="Red Hat Display Black"/>
                <a:cs typeface="Red Hat Display Black"/>
                <a:sym typeface="Red Hat Display Black"/>
              </a:defRPr>
            </a:lvl8pPr>
            <a:lvl9pPr lvl="8" algn="ctr" rtl="0">
              <a:buNone/>
              <a:defRPr sz="1300">
                <a:solidFill>
                  <a:schemeClr val="accent1"/>
                </a:solidFill>
                <a:latin typeface="Red Hat Display Black"/>
                <a:ea typeface="Red Hat Display Black"/>
                <a:cs typeface="Red Hat Display Black"/>
                <a:sym typeface="Red Hat Display Black"/>
              </a:defRPr>
            </a:lvl9pPr>
          </a:lstStyle>
          <a:p>
            <a:pPr marL="0" lvl="0" indent="0" algn="ct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9.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9.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10.png"/><Relationship Id="rId5" Type="http://schemas.openxmlformats.org/officeDocument/2006/relationships/image" Target="../media/image27.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artinsingla/data-project" TargetMode="External"/><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9.xml"/><Relationship Id="rId5" Type="http://schemas.openxmlformats.org/officeDocument/2006/relationships/image" Target="../media/image10.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39"/>
          <p:cNvSpPr txBox="1">
            <a:spLocks noGrp="1"/>
          </p:cNvSpPr>
          <p:nvPr>
            <p:ph type="ctrTitle" idx="4294967295"/>
          </p:nvPr>
        </p:nvSpPr>
        <p:spPr>
          <a:xfrm>
            <a:off x="1081776" y="1039725"/>
            <a:ext cx="4536600" cy="2764200"/>
          </a:xfrm>
          <a:prstGeom prst="rect">
            <a:avLst/>
          </a:prstGeom>
          <a:effectLst>
            <a:outerShdw blurRad="200025" dist="19050" dir="5400000" algn="bl" rotWithShape="0">
              <a:srgbClr val="000000">
                <a:alpha val="10000"/>
              </a:srgbClr>
            </a:outerShdw>
          </a:effectLst>
        </p:spPr>
        <p:txBody>
          <a:bodyPr spcFirstLastPara="1" wrap="square" lIns="0" tIns="0" rIns="0" bIns="0" anchor="ctr" anchorCtr="0">
            <a:noAutofit/>
          </a:bodyPr>
          <a:lstStyle/>
          <a:p>
            <a:pPr marL="0" lvl="0" indent="0" algn="l" rtl="0">
              <a:spcBef>
                <a:spcPts val="0"/>
              </a:spcBef>
              <a:spcAft>
                <a:spcPts val="0"/>
              </a:spcAft>
              <a:buClr>
                <a:srgbClr val="000000"/>
              </a:buClr>
              <a:buSzPts val="990"/>
              <a:buFont typeface="Arial"/>
              <a:buNone/>
            </a:pPr>
            <a:r>
              <a:rPr lang="en" sz="3520" b="1">
                <a:solidFill>
                  <a:schemeClr val="accent4"/>
                </a:solidFill>
              </a:rPr>
              <a:t>COVID-19 </a:t>
            </a:r>
            <a:r>
              <a:rPr lang="en" sz="3520" b="1">
                <a:solidFill>
                  <a:schemeClr val="dk2"/>
                </a:solidFill>
              </a:rPr>
              <a:t>IMPACT IN </a:t>
            </a:r>
            <a:r>
              <a:rPr lang="en" sz="4220" b="1">
                <a:solidFill>
                  <a:srgbClr val="6AA84F"/>
                </a:solidFill>
              </a:rPr>
              <a:t>MEXICO CITY</a:t>
            </a:r>
            <a:r>
              <a:rPr lang="en" sz="4020" b="1">
                <a:solidFill>
                  <a:srgbClr val="6AA84F"/>
                </a:solidFill>
              </a:rPr>
              <a:t> </a:t>
            </a:r>
            <a:r>
              <a:rPr lang="en" sz="3520" b="1">
                <a:solidFill>
                  <a:schemeClr val="dk2"/>
                </a:solidFill>
              </a:rPr>
              <a:t>COMMERCIAL ACTIVITY</a:t>
            </a:r>
            <a:endParaRPr sz="3520" b="1">
              <a:solidFill>
                <a:schemeClr val="dk2"/>
              </a:solidFill>
            </a:endParaRPr>
          </a:p>
          <a:p>
            <a:pPr marL="0" lvl="0" indent="0" algn="l" rtl="0">
              <a:spcBef>
                <a:spcPts val="0"/>
              </a:spcBef>
              <a:spcAft>
                <a:spcPts val="0"/>
              </a:spcAft>
              <a:buNone/>
            </a:pPr>
            <a:endParaRPr sz="6800">
              <a:solidFill>
                <a:srgbClr val="6AA84F"/>
              </a:solidFill>
            </a:endParaRPr>
          </a:p>
        </p:txBody>
      </p:sp>
      <p:pic>
        <p:nvPicPr>
          <p:cNvPr id="168" name="Google Shape;168;p39"/>
          <p:cNvPicPr preferRelativeResize="0"/>
          <p:nvPr/>
        </p:nvPicPr>
        <p:blipFill>
          <a:blip r:embed="rId3">
            <a:alphaModFix/>
          </a:blip>
          <a:stretch>
            <a:fillRect/>
          </a:stretch>
        </p:blipFill>
        <p:spPr>
          <a:xfrm>
            <a:off x="4787450" y="738026"/>
            <a:ext cx="3050975" cy="4097525"/>
          </a:xfrm>
          <a:prstGeom prst="rect">
            <a:avLst/>
          </a:prstGeom>
          <a:noFill/>
          <a:ln>
            <a:noFill/>
          </a:ln>
          <a:effectLst>
            <a:outerShdw blurRad="657225" dist="190500" dir="780000" algn="bl" rotWithShape="0">
              <a:srgbClr val="000000">
                <a:alpha val="28000"/>
              </a:srgbClr>
            </a:outerShdw>
          </a:effectLst>
        </p:spPr>
      </p:pic>
      <p:pic>
        <p:nvPicPr>
          <p:cNvPr id="169" name="Google Shape;169;p39"/>
          <p:cNvPicPr preferRelativeResize="0"/>
          <p:nvPr/>
        </p:nvPicPr>
        <p:blipFill>
          <a:blip r:embed="rId4">
            <a:alphaModFix/>
          </a:blip>
          <a:stretch>
            <a:fillRect/>
          </a:stretch>
        </p:blipFill>
        <p:spPr>
          <a:xfrm>
            <a:off x="2341425" y="3131975"/>
            <a:ext cx="1074325" cy="884851"/>
          </a:xfrm>
          <a:prstGeom prst="rect">
            <a:avLst/>
          </a:prstGeom>
          <a:noFill/>
          <a:ln>
            <a:noFill/>
          </a:ln>
        </p:spPr>
      </p:pic>
      <p:pic>
        <p:nvPicPr>
          <p:cNvPr id="170" name="Google Shape;170;p39"/>
          <p:cNvPicPr preferRelativeResize="0"/>
          <p:nvPr/>
        </p:nvPicPr>
        <p:blipFill>
          <a:blip r:embed="rId5">
            <a:alphaModFix/>
          </a:blip>
          <a:stretch>
            <a:fillRect/>
          </a:stretch>
        </p:blipFill>
        <p:spPr>
          <a:xfrm>
            <a:off x="2874001" y="2915335"/>
            <a:ext cx="1913450" cy="2228164"/>
          </a:xfrm>
          <a:prstGeom prst="rect">
            <a:avLst/>
          </a:prstGeom>
          <a:noFill/>
          <a:ln>
            <a:noFill/>
          </a:ln>
          <a:effectLst>
            <a:outerShdw blurRad="271463" dist="19050" dir="5400000" algn="bl" rotWithShape="0">
              <a:srgbClr val="000000">
                <a:alpha val="36000"/>
              </a:srgbClr>
            </a:outerShdw>
          </a:effectLst>
        </p:spPr>
      </p:pic>
      <p:pic>
        <p:nvPicPr>
          <p:cNvPr id="171" name="Google Shape;171;p39"/>
          <p:cNvPicPr preferRelativeResize="0"/>
          <p:nvPr/>
        </p:nvPicPr>
        <p:blipFill>
          <a:blip r:embed="rId6">
            <a:alphaModFix/>
          </a:blip>
          <a:stretch>
            <a:fillRect/>
          </a:stretch>
        </p:blipFill>
        <p:spPr>
          <a:xfrm>
            <a:off x="197600" y="178075"/>
            <a:ext cx="1455276" cy="382925"/>
          </a:xfrm>
          <a:prstGeom prst="rect">
            <a:avLst/>
          </a:prstGeom>
          <a:noFill/>
          <a:ln>
            <a:noFill/>
          </a:ln>
        </p:spPr>
      </p:pic>
      <p:sp>
        <p:nvSpPr>
          <p:cNvPr id="172" name="Google Shape;172;p39"/>
          <p:cNvSpPr txBox="1">
            <a:spLocks noGrp="1"/>
          </p:cNvSpPr>
          <p:nvPr>
            <p:ph type="body" idx="4294967295"/>
          </p:nvPr>
        </p:nvSpPr>
        <p:spPr>
          <a:xfrm>
            <a:off x="7739746" y="4702125"/>
            <a:ext cx="1202700" cy="327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sz="1200">
                <a:solidFill>
                  <a:srgbClr val="65717A"/>
                </a:solidFill>
                <a:latin typeface="Red Hat Display Black"/>
                <a:ea typeface="Red Hat Display Black"/>
                <a:cs typeface="Red Hat Display Black"/>
                <a:sym typeface="Red Hat Display Black"/>
              </a:rPr>
              <a:t>GROUP 7</a:t>
            </a:r>
            <a:endParaRPr sz="1200">
              <a:solidFill>
                <a:srgbClr val="65717A"/>
              </a:solidFill>
              <a:latin typeface="Red Hat Display Black"/>
              <a:ea typeface="Red Hat Display Black"/>
              <a:cs typeface="Red Hat Display Black"/>
              <a:sym typeface="Red Hat Display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8"/>
          <p:cNvSpPr txBox="1"/>
          <p:nvPr/>
        </p:nvSpPr>
        <p:spPr>
          <a:xfrm>
            <a:off x="7640250" y="4835700"/>
            <a:ext cx="1615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SINAVE / INEGI 2021</a:t>
            </a:r>
            <a:endParaRPr sz="800">
              <a:latin typeface="Kulim Park Light"/>
              <a:ea typeface="Kulim Park Light"/>
              <a:cs typeface="Kulim Park Light"/>
              <a:sym typeface="Kulim Park Light"/>
            </a:endParaRPr>
          </a:p>
        </p:txBody>
      </p:sp>
      <p:pic>
        <p:nvPicPr>
          <p:cNvPr id="307" name="Google Shape;307;p48"/>
          <p:cNvPicPr preferRelativeResize="0"/>
          <p:nvPr/>
        </p:nvPicPr>
        <p:blipFill>
          <a:blip r:embed="rId3">
            <a:alphaModFix/>
          </a:blip>
          <a:stretch>
            <a:fillRect/>
          </a:stretch>
        </p:blipFill>
        <p:spPr>
          <a:xfrm>
            <a:off x="8289525" y="293028"/>
            <a:ext cx="542119" cy="626400"/>
          </a:xfrm>
          <a:prstGeom prst="rect">
            <a:avLst/>
          </a:prstGeom>
          <a:noFill/>
          <a:ln>
            <a:noFill/>
          </a:ln>
        </p:spPr>
      </p:pic>
      <p:sp>
        <p:nvSpPr>
          <p:cNvPr id="308" name="Google Shape;308;p48"/>
          <p:cNvSpPr txBox="1">
            <a:spLocks noGrp="1"/>
          </p:cNvSpPr>
          <p:nvPr>
            <p:ph type="title"/>
          </p:nvPr>
        </p:nvSpPr>
        <p:spPr>
          <a:xfrm>
            <a:off x="348225" y="293025"/>
            <a:ext cx="76323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Government Restrictions</a:t>
            </a:r>
            <a:endParaRPr>
              <a:solidFill>
                <a:schemeClr val="dk2"/>
              </a:solidFill>
            </a:endParaRPr>
          </a:p>
        </p:txBody>
      </p:sp>
      <p:cxnSp>
        <p:nvCxnSpPr>
          <p:cNvPr id="309" name="Google Shape;309;p48"/>
          <p:cNvCxnSpPr/>
          <p:nvPr/>
        </p:nvCxnSpPr>
        <p:spPr>
          <a:xfrm>
            <a:off x="0" y="919425"/>
            <a:ext cx="7980600" cy="0"/>
          </a:xfrm>
          <a:prstGeom prst="straightConnector1">
            <a:avLst/>
          </a:prstGeom>
          <a:noFill/>
          <a:ln w="38100" cap="flat" cmpd="sng">
            <a:solidFill>
              <a:schemeClr val="accent3"/>
            </a:solidFill>
            <a:prstDash val="solid"/>
            <a:round/>
            <a:headEnd type="none" w="med" len="med"/>
            <a:tailEnd type="none" w="med" len="med"/>
          </a:ln>
        </p:spPr>
      </p:cxnSp>
      <p:pic>
        <p:nvPicPr>
          <p:cNvPr id="310" name="Google Shape;310;p48"/>
          <p:cNvPicPr preferRelativeResize="0"/>
          <p:nvPr/>
        </p:nvPicPr>
        <p:blipFill rotWithShape="1">
          <a:blip r:embed="rId4">
            <a:alphaModFix/>
          </a:blip>
          <a:srcRect t="33599" b="35609"/>
          <a:stretch/>
        </p:blipFill>
        <p:spPr>
          <a:xfrm>
            <a:off x="-598125" y="3020150"/>
            <a:ext cx="7715250" cy="1583775"/>
          </a:xfrm>
          <a:prstGeom prst="rect">
            <a:avLst/>
          </a:prstGeom>
          <a:noFill/>
          <a:ln>
            <a:noFill/>
          </a:ln>
        </p:spPr>
      </p:pic>
      <p:pic>
        <p:nvPicPr>
          <p:cNvPr id="311" name="Google Shape;311;p48"/>
          <p:cNvPicPr preferRelativeResize="0"/>
          <p:nvPr/>
        </p:nvPicPr>
        <p:blipFill rotWithShape="1">
          <a:blip r:embed="rId5">
            <a:alphaModFix/>
          </a:blip>
          <a:srcRect l="-1060" t="39932" r="1059" b="36242"/>
          <a:stretch/>
        </p:blipFill>
        <p:spPr>
          <a:xfrm>
            <a:off x="-710150" y="1794700"/>
            <a:ext cx="7715250" cy="1225451"/>
          </a:xfrm>
          <a:prstGeom prst="rect">
            <a:avLst/>
          </a:prstGeom>
          <a:noFill/>
          <a:ln>
            <a:noFill/>
          </a:ln>
        </p:spPr>
      </p:pic>
      <p:sp>
        <p:nvSpPr>
          <p:cNvPr id="312" name="Google Shape;312;p48"/>
          <p:cNvSpPr txBox="1">
            <a:spLocks noGrp="1"/>
          </p:cNvSpPr>
          <p:nvPr>
            <p:ph type="body" idx="1"/>
          </p:nvPr>
        </p:nvSpPr>
        <p:spPr>
          <a:xfrm>
            <a:off x="348225" y="1113000"/>
            <a:ext cx="8166900" cy="7446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rgbClr val="45526E"/>
                </a:solidFill>
                <a:latin typeface="Red Hat Display Black"/>
                <a:ea typeface="Red Hat Display Black"/>
                <a:cs typeface="Red Hat Display Black"/>
                <a:sym typeface="Red Hat Display Black"/>
              </a:rPr>
              <a:t>While in July government stop every social activity, population in December relax their precautions, increasing cases to a new “red flag” restrictions</a:t>
            </a:r>
            <a:endParaRPr sz="1200">
              <a:solidFill>
                <a:srgbClr val="45526E"/>
              </a:solidFill>
              <a:highlight>
                <a:srgbClr val="FBFBFB"/>
              </a:highlight>
              <a:latin typeface="Arial"/>
              <a:ea typeface="Arial"/>
              <a:cs typeface="Arial"/>
              <a:sym typeface="Arial"/>
            </a:endParaRPr>
          </a:p>
        </p:txBody>
      </p:sp>
      <p:sp>
        <p:nvSpPr>
          <p:cNvPr id="313" name="Google Shape;313;p48"/>
          <p:cNvSpPr txBox="1">
            <a:spLocks noGrp="1"/>
          </p:cNvSpPr>
          <p:nvPr>
            <p:ph type="body" idx="1"/>
          </p:nvPr>
        </p:nvSpPr>
        <p:spPr>
          <a:xfrm>
            <a:off x="6730900" y="3708238"/>
            <a:ext cx="1885500" cy="3600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chemeClr val="accent4"/>
                </a:solidFill>
                <a:latin typeface="Red Hat Display Black"/>
                <a:ea typeface="Red Hat Display Black"/>
                <a:cs typeface="Red Hat Display Black"/>
                <a:sym typeface="Red Hat Display Black"/>
              </a:rPr>
              <a:t>COVID 19 Cases</a:t>
            </a:r>
            <a:endParaRPr sz="1200" i="1">
              <a:solidFill>
                <a:schemeClr val="accent4"/>
              </a:solidFill>
              <a:highlight>
                <a:srgbClr val="FBFBFB"/>
              </a:highlight>
              <a:latin typeface="Arial"/>
              <a:ea typeface="Arial"/>
              <a:cs typeface="Arial"/>
              <a:sym typeface="Arial"/>
            </a:endParaRPr>
          </a:p>
        </p:txBody>
      </p:sp>
      <p:sp>
        <p:nvSpPr>
          <p:cNvPr id="314" name="Google Shape;314;p48"/>
          <p:cNvSpPr txBox="1">
            <a:spLocks noGrp="1"/>
          </p:cNvSpPr>
          <p:nvPr>
            <p:ph type="body" idx="1"/>
          </p:nvPr>
        </p:nvSpPr>
        <p:spPr>
          <a:xfrm>
            <a:off x="6730900" y="2057625"/>
            <a:ext cx="2524500" cy="533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a:solidFill>
                  <a:srgbClr val="3C78D8"/>
                </a:solidFill>
                <a:latin typeface="Red Hat Display Black"/>
                <a:ea typeface="Red Hat Display Black"/>
                <a:cs typeface="Red Hat Display Black"/>
                <a:sym typeface="Red Hat Display Black"/>
              </a:rPr>
              <a:t>Restrictions placed by Government</a:t>
            </a:r>
            <a:endParaRPr sz="1100" i="1">
              <a:solidFill>
                <a:srgbClr val="434343"/>
              </a:solidFill>
              <a:latin typeface="Red Hat Display Black"/>
              <a:ea typeface="Red Hat Display Black"/>
              <a:cs typeface="Red Hat Display Black"/>
              <a:sym typeface="Red Hat Display Black"/>
            </a:endParaRPr>
          </a:p>
          <a:p>
            <a:pPr marL="457200" lvl="0" indent="0" algn="l" rtl="0">
              <a:spcBef>
                <a:spcPts val="600"/>
              </a:spcBef>
              <a:spcAft>
                <a:spcPts val="0"/>
              </a:spcAft>
              <a:buNone/>
            </a:pPr>
            <a:endParaRPr sz="1100">
              <a:solidFill>
                <a:srgbClr val="434343"/>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800">
              <a:solidFill>
                <a:srgbClr val="434343"/>
              </a:solidFill>
              <a:highlight>
                <a:srgbClr val="FBFBFB"/>
              </a:highlight>
              <a:latin typeface="Arial"/>
              <a:ea typeface="Arial"/>
              <a:cs typeface="Arial"/>
              <a:sym typeface="Arial"/>
            </a:endParaRPr>
          </a:p>
        </p:txBody>
      </p:sp>
      <p:sp>
        <p:nvSpPr>
          <p:cNvPr id="315" name="Google Shape;315;p48"/>
          <p:cNvSpPr txBox="1">
            <a:spLocks noGrp="1"/>
          </p:cNvSpPr>
          <p:nvPr>
            <p:ph type="body" idx="1"/>
          </p:nvPr>
        </p:nvSpPr>
        <p:spPr>
          <a:xfrm>
            <a:off x="3341453" y="1919864"/>
            <a:ext cx="898800" cy="3600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200" dirty="0">
                <a:solidFill>
                  <a:schemeClr val="accent4"/>
                </a:solidFill>
                <a:latin typeface="Red Hat Display Black"/>
                <a:ea typeface="Red Hat Display Black"/>
                <a:cs typeface="Red Hat Display Black"/>
                <a:sym typeface="Red Hat Display Black"/>
              </a:rPr>
              <a:t>Red flag</a:t>
            </a:r>
            <a:endParaRPr sz="1200" i="1" dirty="0">
              <a:solidFill>
                <a:schemeClr val="accent4"/>
              </a:solidFill>
              <a:highlight>
                <a:srgbClr val="FBFBFB"/>
              </a:highlight>
              <a:latin typeface="Arial"/>
              <a:ea typeface="Arial"/>
              <a:cs typeface="Arial"/>
              <a:sym typeface="Arial"/>
            </a:endParaRPr>
          </a:p>
        </p:txBody>
      </p:sp>
      <p:sp>
        <p:nvSpPr>
          <p:cNvPr id="316" name="Google Shape;316;p48"/>
          <p:cNvSpPr txBox="1">
            <a:spLocks noGrp="1"/>
          </p:cNvSpPr>
          <p:nvPr>
            <p:ph type="body" idx="1"/>
          </p:nvPr>
        </p:nvSpPr>
        <p:spPr>
          <a:xfrm>
            <a:off x="4573925" y="1929871"/>
            <a:ext cx="1293900" cy="3600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200" dirty="0">
                <a:solidFill>
                  <a:schemeClr val="accent5"/>
                </a:solidFill>
                <a:latin typeface="Red Hat Display Black"/>
                <a:ea typeface="Red Hat Display Black"/>
                <a:cs typeface="Red Hat Display Black"/>
                <a:sym typeface="Red Hat Display Black"/>
              </a:rPr>
              <a:t>Yellow flag</a:t>
            </a:r>
            <a:endParaRPr sz="1200" i="1" dirty="0">
              <a:solidFill>
                <a:schemeClr val="accent5"/>
              </a:solidFill>
              <a:highlight>
                <a:srgbClr val="FBFBFB"/>
              </a:highlight>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9"/>
          <p:cNvSpPr txBox="1"/>
          <p:nvPr/>
        </p:nvSpPr>
        <p:spPr>
          <a:xfrm>
            <a:off x="7540000" y="4835700"/>
            <a:ext cx="1562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INEGI / Banxico 2021 </a:t>
            </a:r>
            <a:endParaRPr sz="800">
              <a:latin typeface="Kulim Park Light"/>
              <a:ea typeface="Kulim Park Light"/>
              <a:cs typeface="Kulim Park Light"/>
              <a:sym typeface="Kulim Park Light"/>
            </a:endParaRPr>
          </a:p>
        </p:txBody>
      </p:sp>
      <p:sp>
        <p:nvSpPr>
          <p:cNvPr id="322" name="Google Shape;322;p49"/>
          <p:cNvSpPr txBox="1">
            <a:spLocks noGrp="1"/>
          </p:cNvSpPr>
          <p:nvPr>
            <p:ph type="title"/>
          </p:nvPr>
        </p:nvSpPr>
        <p:spPr>
          <a:xfrm>
            <a:off x="348225" y="293025"/>
            <a:ext cx="84147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Economic Activity Metrics</a:t>
            </a:r>
            <a:endParaRPr>
              <a:solidFill>
                <a:schemeClr val="dk2"/>
              </a:solidFill>
            </a:endParaRPr>
          </a:p>
        </p:txBody>
      </p:sp>
      <p:cxnSp>
        <p:nvCxnSpPr>
          <p:cNvPr id="323" name="Google Shape;323;p49"/>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pic>
        <p:nvPicPr>
          <p:cNvPr id="324" name="Google Shape;324;p49"/>
          <p:cNvPicPr preferRelativeResize="0"/>
          <p:nvPr/>
        </p:nvPicPr>
        <p:blipFill>
          <a:blip r:embed="rId3">
            <a:alphaModFix/>
          </a:blip>
          <a:stretch>
            <a:fillRect/>
          </a:stretch>
        </p:blipFill>
        <p:spPr>
          <a:xfrm>
            <a:off x="8249623" y="293023"/>
            <a:ext cx="615020" cy="626400"/>
          </a:xfrm>
          <a:prstGeom prst="rect">
            <a:avLst/>
          </a:prstGeom>
          <a:noFill/>
          <a:ln>
            <a:noFill/>
          </a:ln>
        </p:spPr>
      </p:pic>
      <p:sp>
        <p:nvSpPr>
          <p:cNvPr id="325" name="Google Shape;325;p49"/>
          <p:cNvSpPr txBox="1">
            <a:spLocks noGrp="1"/>
          </p:cNvSpPr>
          <p:nvPr>
            <p:ph type="body" idx="1"/>
          </p:nvPr>
        </p:nvSpPr>
        <p:spPr>
          <a:xfrm>
            <a:off x="125975" y="965000"/>
            <a:ext cx="8166900" cy="5688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rgbClr val="45526E"/>
                </a:solidFill>
                <a:latin typeface="Red Hat Display Black"/>
                <a:ea typeface="Red Hat Display Black"/>
                <a:cs typeface="Red Hat Display Black"/>
                <a:sym typeface="Red Hat Display Black"/>
              </a:rPr>
              <a:t>The Covid-19 crisis represented the highest fall in Mexico City economic activity: a collapse even more dramatic that the 2009 subprime crisis.</a:t>
            </a:r>
            <a:endParaRPr sz="1200">
              <a:solidFill>
                <a:srgbClr val="45526E"/>
              </a:solidFill>
              <a:highlight>
                <a:srgbClr val="FBFBFB"/>
              </a:highlight>
              <a:latin typeface="Arial"/>
              <a:ea typeface="Arial"/>
              <a:cs typeface="Arial"/>
              <a:sym typeface="Arial"/>
            </a:endParaRPr>
          </a:p>
        </p:txBody>
      </p:sp>
      <p:sp>
        <p:nvSpPr>
          <p:cNvPr id="326" name="Google Shape;326;p49"/>
          <p:cNvSpPr/>
          <p:nvPr/>
        </p:nvSpPr>
        <p:spPr>
          <a:xfrm>
            <a:off x="3875475" y="3476375"/>
            <a:ext cx="1217100" cy="373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Linea verde</a:t>
            </a:r>
            <a:endParaRPr/>
          </a:p>
        </p:txBody>
      </p:sp>
      <p:pic>
        <p:nvPicPr>
          <p:cNvPr id="327" name="Google Shape;327;p49"/>
          <p:cNvPicPr preferRelativeResize="0"/>
          <p:nvPr/>
        </p:nvPicPr>
        <p:blipFill>
          <a:blip r:embed="rId4">
            <a:alphaModFix/>
          </a:blip>
          <a:stretch>
            <a:fillRect/>
          </a:stretch>
        </p:blipFill>
        <p:spPr>
          <a:xfrm>
            <a:off x="695325" y="1712085"/>
            <a:ext cx="7597549" cy="316563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0"/>
          <p:cNvSpPr txBox="1"/>
          <p:nvPr/>
        </p:nvSpPr>
        <p:spPr>
          <a:xfrm>
            <a:off x="7540000" y="4835700"/>
            <a:ext cx="1562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INEGI / Banxico 2021</a:t>
            </a:r>
            <a:endParaRPr sz="800">
              <a:latin typeface="Kulim Park Light"/>
              <a:ea typeface="Kulim Park Light"/>
              <a:cs typeface="Kulim Park Light"/>
              <a:sym typeface="Kulim Park Light"/>
            </a:endParaRPr>
          </a:p>
        </p:txBody>
      </p:sp>
      <p:sp>
        <p:nvSpPr>
          <p:cNvPr id="333" name="Google Shape;333;p50"/>
          <p:cNvSpPr txBox="1">
            <a:spLocks noGrp="1"/>
          </p:cNvSpPr>
          <p:nvPr>
            <p:ph type="title"/>
          </p:nvPr>
        </p:nvSpPr>
        <p:spPr>
          <a:xfrm>
            <a:off x="348225" y="293025"/>
            <a:ext cx="84147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Economic Activity Metrics</a:t>
            </a:r>
            <a:endParaRPr>
              <a:solidFill>
                <a:schemeClr val="dk2"/>
              </a:solidFill>
            </a:endParaRPr>
          </a:p>
        </p:txBody>
      </p:sp>
      <p:cxnSp>
        <p:nvCxnSpPr>
          <p:cNvPr id="334" name="Google Shape;334;p50"/>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pic>
        <p:nvPicPr>
          <p:cNvPr id="335" name="Google Shape;335;p50"/>
          <p:cNvPicPr preferRelativeResize="0"/>
          <p:nvPr/>
        </p:nvPicPr>
        <p:blipFill>
          <a:blip r:embed="rId3">
            <a:alphaModFix/>
          </a:blip>
          <a:stretch>
            <a:fillRect/>
          </a:stretch>
        </p:blipFill>
        <p:spPr>
          <a:xfrm>
            <a:off x="687326" y="1612150"/>
            <a:ext cx="7736500" cy="3223550"/>
          </a:xfrm>
          <a:prstGeom prst="rect">
            <a:avLst/>
          </a:prstGeom>
          <a:noFill/>
          <a:ln>
            <a:noFill/>
          </a:ln>
        </p:spPr>
      </p:pic>
      <p:sp>
        <p:nvSpPr>
          <p:cNvPr id="336" name="Google Shape;336;p50"/>
          <p:cNvSpPr txBox="1">
            <a:spLocks noGrp="1"/>
          </p:cNvSpPr>
          <p:nvPr>
            <p:ph type="body" idx="1"/>
          </p:nvPr>
        </p:nvSpPr>
        <p:spPr>
          <a:xfrm>
            <a:off x="125975" y="965000"/>
            <a:ext cx="8496900" cy="236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rgbClr val="45526E"/>
                </a:solidFill>
                <a:latin typeface="Red Hat Display Black"/>
                <a:ea typeface="Red Hat Display Black"/>
                <a:cs typeface="Red Hat Display Black"/>
                <a:sym typeface="Red Hat Display Black"/>
              </a:rPr>
              <a:t>In Mexico City, most of the economic activity sectors had negative growth during 2020, even after the flexibilization of lockdown measures.</a:t>
            </a:r>
            <a:endParaRPr sz="1200">
              <a:solidFill>
                <a:srgbClr val="45526E"/>
              </a:solidFill>
              <a:highlight>
                <a:srgbClr val="FBFBFB"/>
              </a:highlight>
              <a:latin typeface="Arial"/>
              <a:ea typeface="Arial"/>
              <a:cs typeface="Arial"/>
              <a:sym typeface="Arial"/>
            </a:endParaRPr>
          </a:p>
        </p:txBody>
      </p:sp>
      <p:pic>
        <p:nvPicPr>
          <p:cNvPr id="337" name="Google Shape;337;p50"/>
          <p:cNvPicPr preferRelativeResize="0"/>
          <p:nvPr/>
        </p:nvPicPr>
        <p:blipFill>
          <a:blip r:embed="rId4">
            <a:alphaModFix/>
          </a:blip>
          <a:stretch>
            <a:fillRect/>
          </a:stretch>
        </p:blipFill>
        <p:spPr>
          <a:xfrm>
            <a:off x="8249623" y="293023"/>
            <a:ext cx="615020" cy="62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1"/>
          <p:cNvSpPr/>
          <p:nvPr/>
        </p:nvSpPr>
        <p:spPr>
          <a:xfrm>
            <a:off x="1335650" y="1494575"/>
            <a:ext cx="5352000" cy="3420300"/>
          </a:xfrm>
          <a:prstGeom prst="rect">
            <a:avLst/>
          </a:prstGeom>
          <a:solidFill>
            <a:schemeClr val="accent3"/>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highlight>
                <a:schemeClr val="accent3"/>
              </a:highlight>
            </a:endParaRPr>
          </a:p>
        </p:txBody>
      </p:sp>
      <p:sp>
        <p:nvSpPr>
          <p:cNvPr id="343" name="Google Shape;343;p51"/>
          <p:cNvSpPr txBox="1">
            <a:spLocks noGrp="1"/>
          </p:cNvSpPr>
          <p:nvPr>
            <p:ph type="title"/>
          </p:nvPr>
        </p:nvSpPr>
        <p:spPr>
          <a:xfrm>
            <a:off x="230550" y="279500"/>
            <a:ext cx="80307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Proximity Street Markets In Mexico City</a:t>
            </a:r>
            <a:endParaRPr>
              <a:solidFill>
                <a:schemeClr val="dk2"/>
              </a:solidFill>
            </a:endParaRPr>
          </a:p>
        </p:txBody>
      </p:sp>
      <p:sp>
        <p:nvSpPr>
          <p:cNvPr id="344" name="Google Shape;344;p51"/>
          <p:cNvSpPr txBox="1">
            <a:spLocks noGrp="1"/>
          </p:cNvSpPr>
          <p:nvPr>
            <p:ph type="body" idx="1"/>
          </p:nvPr>
        </p:nvSpPr>
        <p:spPr>
          <a:xfrm>
            <a:off x="264050" y="1017600"/>
            <a:ext cx="8611500" cy="236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chemeClr val="accent3"/>
                </a:solidFill>
                <a:latin typeface="Red Hat Display Black"/>
                <a:ea typeface="Red Hat Display Black"/>
                <a:cs typeface="Red Hat Display Black"/>
                <a:sym typeface="Red Hat Display Black"/>
              </a:rPr>
              <a:t>How is Covid-19  increase in cases related to informal and street economic activity?</a:t>
            </a:r>
            <a:endParaRPr sz="1200">
              <a:solidFill>
                <a:schemeClr val="accent3"/>
              </a:solidFill>
              <a:highlight>
                <a:srgbClr val="FBFBFB"/>
              </a:highlight>
              <a:latin typeface="Arial"/>
              <a:ea typeface="Arial"/>
              <a:cs typeface="Arial"/>
              <a:sym typeface="Arial"/>
            </a:endParaRPr>
          </a:p>
        </p:txBody>
      </p:sp>
      <p:sp>
        <p:nvSpPr>
          <p:cNvPr id="345" name="Google Shape;345;p51"/>
          <p:cNvSpPr txBox="1">
            <a:spLocks noGrp="1"/>
          </p:cNvSpPr>
          <p:nvPr>
            <p:ph type="body" idx="1"/>
          </p:nvPr>
        </p:nvSpPr>
        <p:spPr>
          <a:xfrm>
            <a:off x="7036900" y="2235263"/>
            <a:ext cx="1872000" cy="1284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sz="1500" i="1">
                <a:solidFill>
                  <a:srgbClr val="1C4587"/>
                </a:solidFill>
                <a:latin typeface="Red Hat Display Black"/>
                <a:ea typeface="Red Hat Display Black"/>
                <a:cs typeface="Red Hat Display Black"/>
                <a:sym typeface="Red Hat Display Black"/>
              </a:rPr>
              <a:t>Over 218 “Tianguis” identified across Mexico City with Google Places API.</a:t>
            </a:r>
            <a:endParaRPr sz="1200" b="1" i="1">
              <a:solidFill>
                <a:srgbClr val="1C4587"/>
              </a:solidFill>
              <a:highlight>
                <a:srgbClr val="FBFBFB"/>
              </a:highlight>
              <a:latin typeface="Arial"/>
              <a:ea typeface="Arial"/>
              <a:cs typeface="Arial"/>
              <a:sym typeface="Arial"/>
            </a:endParaRPr>
          </a:p>
        </p:txBody>
      </p:sp>
      <p:pic>
        <p:nvPicPr>
          <p:cNvPr id="346" name="Google Shape;346;p51"/>
          <p:cNvPicPr preferRelativeResize="0"/>
          <p:nvPr/>
        </p:nvPicPr>
        <p:blipFill>
          <a:blip r:embed="rId3">
            <a:alphaModFix/>
          </a:blip>
          <a:stretch>
            <a:fillRect/>
          </a:stretch>
        </p:blipFill>
        <p:spPr>
          <a:xfrm>
            <a:off x="1365225" y="1535675"/>
            <a:ext cx="5293374" cy="3330519"/>
          </a:xfrm>
          <a:prstGeom prst="rect">
            <a:avLst/>
          </a:prstGeom>
          <a:noFill/>
          <a:ln w="9525" cap="flat" cmpd="sng">
            <a:solidFill>
              <a:schemeClr val="lt1"/>
            </a:solidFill>
            <a:prstDash val="solid"/>
            <a:round/>
            <a:headEnd type="none" w="sm" len="sm"/>
            <a:tailEnd type="none" w="sm" len="sm"/>
          </a:ln>
        </p:spPr>
      </p:pic>
      <p:pic>
        <p:nvPicPr>
          <p:cNvPr id="347" name="Google Shape;347;p51"/>
          <p:cNvPicPr preferRelativeResize="0"/>
          <p:nvPr/>
        </p:nvPicPr>
        <p:blipFill rotWithShape="1">
          <a:blip r:embed="rId4">
            <a:alphaModFix/>
          </a:blip>
          <a:srcRect t="655"/>
          <a:stretch/>
        </p:blipFill>
        <p:spPr>
          <a:xfrm>
            <a:off x="371525" y="1544675"/>
            <a:ext cx="715975" cy="2532101"/>
          </a:xfrm>
          <a:prstGeom prst="rect">
            <a:avLst/>
          </a:prstGeom>
          <a:noFill/>
          <a:ln>
            <a:noFill/>
          </a:ln>
        </p:spPr>
      </p:pic>
      <p:sp>
        <p:nvSpPr>
          <p:cNvPr id="348" name="Google Shape;348;p51"/>
          <p:cNvSpPr txBox="1"/>
          <p:nvPr/>
        </p:nvSpPr>
        <p:spPr>
          <a:xfrm>
            <a:off x="227700" y="4050275"/>
            <a:ext cx="1012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i="1">
                <a:latin typeface="Kulim Park Light"/>
                <a:ea typeface="Kulim Park Light"/>
                <a:cs typeface="Kulim Park Light"/>
                <a:sym typeface="Kulim Park Light"/>
              </a:rPr>
              <a:t>Bubble size &amp; color represents amount of User Ratings in Google Places, as a proxy of “crowdedness”</a:t>
            </a:r>
            <a:endParaRPr sz="800" i="1">
              <a:latin typeface="Kulim Park Light"/>
              <a:ea typeface="Kulim Park Light"/>
              <a:cs typeface="Kulim Park Light"/>
              <a:sym typeface="Kulim Park Light"/>
            </a:endParaRPr>
          </a:p>
        </p:txBody>
      </p:sp>
      <p:sp>
        <p:nvSpPr>
          <p:cNvPr id="349" name="Google Shape;349;p51"/>
          <p:cNvSpPr txBox="1"/>
          <p:nvPr/>
        </p:nvSpPr>
        <p:spPr>
          <a:xfrm>
            <a:off x="7999225" y="4835700"/>
            <a:ext cx="1103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Google 2021 </a:t>
            </a:r>
            <a:endParaRPr sz="800">
              <a:latin typeface="Kulim Park Light"/>
              <a:ea typeface="Kulim Park Light"/>
              <a:cs typeface="Kulim Park Light"/>
              <a:sym typeface="Kulim Park Light"/>
            </a:endParaRPr>
          </a:p>
        </p:txBody>
      </p:sp>
      <p:cxnSp>
        <p:nvCxnSpPr>
          <p:cNvPr id="350" name="Google Shape;350;p51"/>
          <p:cNvCxnSpPr/>
          <p:nvPr/>
        </p:nvCxnSpPr>
        <p:spPr>
          <a:xfrm>
            <a:off x="0" y="919425"/>
            <a:ext cx="7980600" cy="0"/>
          </a:xfrm>
          <a:prstGeom prst="straightConnector1">
            <a:avLst/>
          </a:prstGeom>
          <a:noFill/>
          <a:ln w="38100" cap="flat" cmpd="sng">
            <a:solidFill>
              <a:schemeClr val="accent3"/>
            </a:solidFill>
            <a:prstDash val="solid"/>
            <a:round/>
            <a:headEnd type="none" w="med" len="med"/>
            <a:tailEnd type="none" w="med" len="med"/>
          </a:ln>
        </p:spPr>
      </p:cxnSp>
      <p:grpSp>
        <p:nvGrpSpPr>
          <p:cNvPr id="351" name="Google Shape;351;p51"/>
          <p:cNvGrpSpPr/>
          <p:nvPr/>
        </p:nvGrpSpPr>
        <p:grpSpPr>
          <a:xfrm>
            <a:off x="8192929" y="277839"/>
            <a:ext cx="715983" cy="596506"/>
            <a:chOff x="8810694" y="576025"/>
            <a:chExt cx="1102531" cy="918550"/>
          </a:xfrm>
        </p:grpSpPr>
        <p:pic>
          <p:nvPicPr>
            <p:cNvPr id="352" name="Google Shape;352;p51"/>
            <p:cNvPicPr preferRelativeResize="0"/>
            <p:nvPr/>
          </p:nvPicPr>
          <p:blipFill>
            <a:blip r:embed="rId5">
              <a:alphaModFix/>
            </a:blip>
            <a:stretch>
              <a:fillRect/>
            </a:stretch>
          </p:blipFill>
          <p:spPr>
            <a:xfrm>
              <a:off x="9068550" y="614683"/>
              <a:ext cx="844675" cy="879891"/>
            </a:xfrm>
            <a:prstGeom prst="rect">
              <a:avLst/>
            </a:prstGeom>
            <a:noFill/>
            <a:ln>
              <a:noFill/>
            </a:ln>
          </p:spPr>
        </p:pic>
        <p:pic>
          <p:nvPicPr>
            <p:cNvPr id="353" name="Google Shape;353;p51"/>
            <p:cNvPicPr preferRelativeResize="0"/>
            <p:nvPr/>
          </p:nvPicPr>
          <p:blipFill>
            <a:blip r:embed="rId6">
              <a:alphaModFix/>
            </a:blip>
            <a:stretch>
              <a:fillRect/>
            </a:stretch>
          </p:blipFill>
          <p:spPr>
            <a:xfrm>
              <a:off x="8810694" y="576025"/>
              <a:ext cx="633568" cy="633562"/>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2"/>
          <p:cNvSpPr/>
          <p:nvPr/>
        </p:nvSpPr>
        <p:spPr>
          <a:xfrm>
            <a:off x="2964150" y="1095600"/>
            <a:ext cx="2563500" cy="324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2"/>
          <p:cNvSpPr/>
          <p:nvPr/>
        </p:nvSpPr>
        <p:spPr>
          <a:xfrm>
            <a:off x="147900" y="1095600"/>
            <a:ext cx="2563500" cy="32469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2"/>
          <p:cNvSpPr txBox="1">
            <a:spLocks noGrp="1"/>
          </p:cNvSpPr>
          <p:nvPr>
            <p:ph type="title"/>
          </p:nvPr>
        </p:nvSpPr>
        <p:spPr>
          <a:xfrm>
            <a:off x="154350" y="279500"/>
            <a:ext cx="80307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Proximity Street Markets In Mexico City</a:t>
            </a:r>
            <a:endParaRPr>
              <a:solidFill>
                <a:schemeClr val="dk2"/>
              </a:solidFill>
            </a:endParaRPr>
          </a:p>
        </p:txBody>
      </p:sp>
      <p:sp>
        <p:nvSpPr>
          <p:cNvPr id="361" name="Google Shape;361;p52"/>
          <p:cNvSpPr txBox="1">
            <a:spLocks noGrp="1"/>
          </p:cNvSpPr>
          <p:nvPr>
            <p:ph type="body" idx="1"/>
          </p:nvPr>
        </p:nvSpPr>
        <p:spPr>
          <a:xfrm>
            <a:off x="195850" y="4460050"/>
            <a:ext cx="5933400" cy="236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chemeClr val="accent3"/>
                </a:solidFill>
                <a:latin typeface="Red Hat Display Black"/>
                <a:ea typeface="Red Hat Display Black"/>
                <a:cs typeface="Red Hat Display Black"/>
                <a:sym typeface="Red Hat Display Black"/>
              </a:rPr>
              <a:t>Districts with the higher amount of street market activity tend to match with those with high levels of daily active Covid cases. </a:t>
            </a:r>
            <a:endParaRPr sz="1200">
              <a:solidFill>
                <a:schemeClr val="accent3"/>
              </a:solidFill>
              <a:highlight>
                <a:srgbClr val="FBFBFB"/>
              </a:highlight>
              <a:latin typeface="Arial"/>
              <a:ea typeface="Arial"/>
              <a:cs typeface="Arial"/>
              <a:sym typeface="Arial"/>
            </a:endParaRPr>
          </a:p>
        </p:txBody>
      </p:sp>
      <p:sp>
        <p:nvSpPr>
          <p:cNvPr id="362" name="Google Shape;362;p52"/>
          <p:cNvSpPr txBox="1"/>
          <p:nvPr/>
        </p:nvSpPr>
        <p:spPr>
          <a:xfrm>
            <a:off x="7999225" y="4835700"/>
            <a:ext cx="1103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Google 2021</a:t>
            </a:r>
            <a:endParaRPr sz="800">
              <a:latin typeface="Kulim Park Light"/>
              <a:ea typeface="Kulim Park Light"/>
              <a:cs typeface="Kulim Park Light"/>
              <a:sym typeface="Kulim Park Light"/>
            </a:endParaRPr>
          </a:p>
        </p:txBody>
      </p:sp>
      <p:pic>
        <p:nvPicPr>
          <p:cNvPr id="363" name="Google Shape;363;p52"/>
          <p:cNvPicPr preferRelativeResize="0"/>
          <p:nvPr/>
        </p:nvPicPr>
        <p:blipFill>
          <a:blip r:embed="rId3">
            <a:alphaModFix/>
          </a:blip>
          <a:stretch>
            <a:fillRect/>
          </a:stretch>
        </p:blipFill>
        <p:spPr>
          <a:xfrm>
            <a:off x="195850" y="1543950"/>
            <a:ext cx="5325400" cy="2891325"/>
          </a:xfrm>
          <a:prstGeom prst="rect">
            <a:avLst/>
          </a:prstGeom>
          <a:noFill/>
          <a:ln>
            <a:noFill/>
          </a:ln>
        </p:spPr>
      </p:pic>
      <p:sp>
        <p:nvSpPr>
          <p:cNvPr id="364" name="Google Shape;364;p52"/>
          <p:cNvSpPr txBox="1"/>
          <p:nvPr/>
        </p:nvSpPr>
        <p:spPr>
          <a:xfrm>
            <a:off x="429650" y="1137100"/>
            <a:ext cx="1866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latin typeface="Kulim Park"/>
                <a:ea typeface="Kulim Park"/>
                <a:cs typeface="Kulim Park"/>
                <a:sym typeface="Kulim Park"/>
              </a:rPr>
              <a:t>“Tianguis” Total Count by District</a:t>
            </a:r>
            <a:endParaRPr sz="1200" b="1" i="1">
              <a:latin typeface="Kulim Park"/>
              <a:ea typeface="Kulim Park"/>
              <a:cs typeface="Kulim Park"/>
              <a:sym typeface="Kulim Park"/>
            </a:endParaRPr>
          </a:p>
        </p:txBody>
      </p:sp>
      <p:sp>
        <p:nvSpPr>
          <p:cNvPr id="365" name="Google Shape;365;p52"/>
          <p:cNvSpPr txBox="1"/>
          <p:nvPr/>
        </p:nvSpPr>
        <p:spPr>
          <a:xfrm>
            <a:off x="3207575" y="1060900"/>
            <a:ext cx="218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latin typeface="Kulim Park"/>
                <a:ea typeface="Kulim Park"/>
                <a:cs typeface="Kulim Park"/>
                <a:sym typeface="Kulim Park"/>
              </a:rPr>
              <a:t>“Tianguis” Total Amount of Google Reviews by District *</a:t>
            </a:r>
            <a:endParaRPr sz="1200" b="1" i="1">
              <a:latin typeface="Kulim Park"/>
              <a:ea typeface="Kulim Park"/>
              <a:cs typeface="Kulim Park"/>
              <a:sym typeface="Kulim Park"/>
            </a:endParaRPr>
          </a:p>
        </p:txBody>
      </p:sp>
      <p:sp>
        <p:nvSpPr>
          <p:cNvPr id="366" name="Google Shape;366;p52"/>
          <p:cNvSpPr txBox="1">
            <a:spLocks noGrp="1"/>
          </p:cNvSpPr>
          <p:nvPr>
            <p:ph type="body" idx="1"/>
          </p:nvPr>
        </p:nvSpPr>
        <p:spPr>
          <a:xfrm>
            <a:off x="6281725" y="1705200"/>
            <a:ext cx="2380800" cy="12846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i="1">
                <a:solidFill>
                  <a:srgbClr val="1C4587"/>
                </a:solidFill>
                <a:latin typeface="Red Hat Display Black"/>
                <a:ea typeface="Red Hat Display Black"/>
                <a:cs typeface="Red Hat Display Black"/>
                <a:sym typeface="Red Hat Display Black"/>
              </a:rPr>
              <a:t>Iztapalapa and G.A. Madero are the districts with more street markets operational.</a:t>
            </a:r>
            <a:endParaRPr sz="1500" i="1">
              <a:solidFill>
                <a:srgbClr val="1C4587"/>
              </a:solidFill>
              <a:latin typeface="Red Hat Display Black"/>
              <a:ea typeface="Red Hat Display Black"/>
              <a:cs typeface="Red Hat Display Black"/>
              <a:sym typeface="Red Hat Display Black"/>
            </a:endParaRPr>
          </a:p>
          <a:p>
            <a:pPr marL="0" lvl="0" indent="0" algn="ctr" rtl="0">
              <a:spcBef>
                <a:spcPts val="600"/>
              </a:spcBef>
              <a:spcAft>
                <a:spcPts val="0"/>
              </a:spcAft>
              <a:buNone/>
            </a:pPr>
            <a:endParaRPr sz="1500" i="1">
              <a:solidFill>
                <a:srgbClr val="1C4587"/>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r>
              <a:rPr lang="en" sz="1500" i="1">
                <a:solidFill>
                  <a:srgbClr val="1C4587"/>
                </a:solidFill>
                <a:latin typeface="Red Hat Display Black"/>
                <a:ea typeface="Red Hat Display Black"/>
                <a:cs typeface="Red Hat Display Black"/>
                <a:sym typeface="Red Hat Display Black"/>
              </a:rPr>
              <a:t>The most crowded and popular street markets are located in Iztapalapa, G.A. Madero and Cuauhtémoc  districts</a:t>
            </a:r>
            <a:endParaRPr sz="1200" b="1" i="1">
              <a:solidFill>
                <a:srgbClr val="1C4587"/>
              </a:solidFill>
              <a:highlight>
                <a:srgbClr val="FBFBFB"/>
              </a:highlight>
              <a:latin typeface="Arial"/>
              <a:ea typeface="Arial"/>
              <a:cs typeface="Arial"/>
              <a:sym typeface="Arial"/>
            </a:endParaRPr>
          </a:p>
        </p:txBody>
      </p:sp>
      <p:pic>
        <p:nvPicPr>
          <p:cNvPr id="367" name="Google Shape;367;p52"/>
          <p:cNvPicPr preferRelativeResize="0"/>
          <p:nvPr/>
        </p:nvPicPr>
        <p:blipFill>
          <a:blip r:embed="rId4">
            <a:alphaModFix/>
          </a:blip>
          <a:stretch>
            <a:fillRect/>
          </a:stretch>
        </p:blipFill>
        <p:spPr>
          <a:xfrm>
            <a:off x="6214133" y="1171417"/>
            <a:ext cx="2543641" cy="236700"/>
          </a:xfrm>
          <a:prstGeom prst="rect">
            <a:avLst/>
          </a:prstGeom>
          <a:noFill/>
          <a:ln>
            <a:noFill/>
          </a:ln>
        </p:spPr>
      </p:pic>
      <p:sp>
        <p:nvSpPr>
          <p:cNvPr id="368" name="Google Shape;368;p52"/>
          <p:cNvSpPr txBox="1"/>
          <p:nvPr/>
        </p:nvSpPr>
        <p:spPr>
          <a:xfrm>
            <a:off x="8283475" y="1128225"/>
            <a:ext cx="474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i="1">
                <a:latin typeface="Kulim Park"/>
                <a:ea typeface="Kulim Park"/>
                <a:cs typeface="Kulim Park"/>
                <a:sym typeface="Kulim Park"/>
              </a:rPr>
              <a:t>HIGH</a:t>
            </a:r>
            <a:endParaRPr sz="900" b="1" i="1">
              <a:latin typeface="Kulim Park"/>
              <a:ea typeface="Kulim Park"/>
              <a:cs typeface="Kulim Park"/>
              <a:sym typeface="Kulim Park"/>
            </a:endParaRPr>
          </a:p>
        </p:txBody>
      </p:sp>
      <p:sp>
        <p:nvSpPr>
          <p:cNvPr id="369" name="Google Shape;369;p52"/>
          <p:cNvSpPr txBox="1"/>
          <p:nvPr/>
        </p:nvSpPr>
        <p:spPr>
          <a:xfrm>
            <a:off x="6262325" y="1128225"/>
            <a:ext cx="4743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i="1">
                <a:solidFill>
                  <a:schemeClr val="lt1"/>
                </a:solidFill>
                <a:latin typeface="Kulim Park"/>
                <a:ea typeface="Kulim Park"/>
                <a:cs typeface="Kulim Park"/>
                <a:sym typeface="Kulim Park"/>
              </a:rPr>
              <a:t>LOW</a:t>
            </a:r>
            <a:endParaRPr sz="900" b="1" i="1">
              <a:solidFill>
                <a:schemeClr val="lt1"/>
              </a:solidFill>
              <a:latin typeface="Kulim Park"/>
              <a:ea typeface="Kulim Park"/>
              <a:cs typeface="Kulim Park"/>
              <a:sym typeface="Kulim Park"/>
            </a:endParaRPr>
          </a:p>
        </p:txBody>
      </p:sp>
      <p:cxnSp>
        <p:nvCxnSpPr>
          <p:cNvPr id="370" name="Google Shape;370;p52"/>
          <p:cNvCxnSpPr/>
          <p:nvPr/>
        </p:nvCxnSpPr>
        <p:spPr>
          <a:xfrm>
            <a:off x="0" y="919425"/>
            <a:ext cx="7980600" cy="0"/>
          </a:xfrm>
          <a:prstGeom prst="straightConnector1">
            <a:avLst/>
          </a:prstGeom>
          <a:noFill/>
          <a:ln w="38100" cap="flat" cmpd="sng">
            <a:solidFill>
              <a:schemeClr val="accent3"/>
            </a:solidFill>
            <a:prstDash val="solid"/>
            <a:round/>
            <a:headEnd type="none" w="med" len="med"/>
            <a:tailEnd type="none" w="med" len="med"/>
          </a:ln>
        </p:spPr>
      </p:cxnSp>
      <p:grpSp>
        <p:nvGrpSpPr>
          <p:cNvPr id="371" name="Google Shape;371;p52"/>
          <p:cNvGrpSpPr/>
          <p:nvPr/>
        </p:nvGrpSpPr>
        <p:grpSpPr>
          <a:xfrm>
            <a:off x="8192929" y="277839"/>
            <a:ext cx="715983" cy="596506"/>
            <a:chOff x="8810694" y="576025"/>
            <a:chExt cx="1102531" cy="918550"/>
          </a:xfrm>
        </p:grpSpPr>
        <p:pic>
          <p:nvPicPr>
            <p:cNvPr id="372" name="Google Shape;372;p52"/>
            <p:cNvPicPr preferRelativeResize="0"/>
            <p:nvPr/>
          </p:nvPicPr>
          <p:blipFill>
            <a:blip r:embed="rId5">
              <a:alphaModFix/>
            </a:blip>
            <a:stretch>
              <a:fillRect/>
            </a:stretch>
          </p:blipFill>
          <p:spPr>
            <a:xfrm>
              <a:off x="9068550" y="614683"/>
              <a:ext cx="844675" cy="879891"/>
            </a:xfrm>
            <a:prstGeom prst="rect">
              <a:avLst/>
            </a:prstGeom>
            <a:noFill/>
            <a:ln>
              <a:noFill/>
            </a:ln>
          </p:spPr>
        </p:pic>
        <p:pic>
          <p:nvPicPr>
            <p:cNvPr id="373" name="Google Shape;373;p52"/>
            <p:cNvPicPr preferRelativeResize="0"/>
            <p:nvPr/>
          </p:nvPicPr>
          <p:blipFill>
            <a:blip r:embed="rId6">
              <a:alphaModFix/>
            </a:blip>
            <a:stretch>
              <a:fillRect/>
            </a:stretch>
          </p:blipFill>
          <p:spPr>
            <a:xfrm>
              <a:off x="8810694" y="576025"/>
              <a:ext cx="633568" cy="633562"/>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3"/>
          <p:cNvSpPr txBox="1">
            <a:spLocks noGrp="1"/>
          </p:cNvSpPr>
          <p:nvPr>
            <p:ph type="title"/>
          </p:nvPr>
        </p:nvSpPr>
        <p:spPr>
          <a:xfrm>
            <a:off x="1958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Discussion</a:t>
            </a:r>
            <a:endParaRPr>
              <a:solidFill>
                <a:schemeClr val="dk2"/>
              </a:solidFill>
            </a:endParaRPr>
          </a:p>
        </p:txBody>
      </p:sp>
      <p:sp>
        <p:nvSpPr>
          <p:cNvPr id="379" name="Google Shape;379;p53"/>
          <p:cNvSpPr txBox="1">
            <a:spLocks noGrp="1"/>
          </p:cNvSpPr>
          <p:nvPr>
            <p:ph type="body" idx="1"/>
          </p:nvPr>
        </p:nvSpPr>
        <p:spPr>
          <a:xfrm>
            <a:off x="495925" y="1504325"/>
            <a:ext cx="5344200" cy="3235200"/>
          </a:xfrm>
          <a:prstGeom prst="rect">
            <a:avLst/>
          </a:prstGeom>
        </p:spPr>
        <p:txBody>
          <a:bodyPr spcFirstLastPara="1" wrap="square" lIns="0" tIns="0" rIns="0" bIns="0" anchor="t" anchorCtr="0">
            <a:noAutofit/>
          </a:bodyPr>
          <a:lstStyle/>
          <a:p>
            <a:pPr marL="0" marR="0" lvl="0" indent="0" algn="l" rtl="0">
              <a:lnSpc>
                <a:spcPct val="115000"/>
              </a:lnSpc>
              <a:spcBef>
                <a:spcPts val="0"/>
              </a:spcBef>
              <a:spcAft>
                <a:spcPts val="0"/>
              </a:spcAft>
              <a:buNone/>
            </a:pPr>
            <a:r>
              <a:rPr lang="en" sz="1900">
                <a:solidFill>
                  <a:srgbClr val="434343"/>
                </a:solidFill>
                <a:latin typeface="Red Hat Display Black"/>
                <a:ea typeface="Red Hat Display Black"/>
                <a:cs typeface="Red Hat Display Black"/>
                <a:sym typeface="Red Hat Display Black"/>
              </a:rPr>
              <a:t>The present study explores some ideas that are part of an ongoing debate on governments’ agendas across the globe…</a:t>
            </a:r>
            <a:endParaRPr sz="1900">
              <a:solidFill>
                <a:srgbClr val="434343"/>
              </a:solidFill>
              <a:latin typeface="Red Hat Display Black"/>
              <a:ea typeface="Red Hat Display Black"/>
              <a:cs typeface="Red Hat Display Black"/>
              <a:sym typeface="Red Hat Display Black"/>
            </a:endParaRPr>
          </a:p>
          <a:p>
            <a:pPr marL="0" marR="0" lvl="0" indent="0" algn="l" rtl="0">
              <a:lnSpc>
                <a:spcPct val="115000"/>
              </a:lnSpc>
              <a:spcBef>
                <a:spcPts val="600"/>
              </a:spcBef>
              <a:spcAft>
                <a:spcPts val="0"/>
              </a:spcAft>
              <a:buNone/>
            </a:pPr>
            <a:endParaRPr sz="1900">
              <a:solidFill>
                <a:srgbClr val="434343"/>
              </a:solidFill>
              <a:latin typeface="Red Hat Display Black"/>
              <a:ea typeface="Red Hat Display Black"/>
              <a:cs typeface="Red Hat Display Black"/>
              <a:sym typeface="Red Hat Display Black"/>
            </a:endParaRPr>
          </a:p>
          <a:p>
            <a:pPr marL="0" marR="0" lvl="0" indent="0" algn="l" rtl="0">
              <a:lnSpc>
                <a:spcPct val="115000"/>
              </a:lnSpc>
              <a:spcBef>
                <a:spcPts val="600"/>
              </a:spcBef>
              <a:spcAft>
                <a:spcPts val="0"/>
              </a:spcAft>
              <a:buNone/>
            </a:pPr>
            <a:r>
              <a:rPr lang="en" sz="1900">
                <a:solidFill>
                  <a:srgbClr val="434343"/>
                </a:solidFill>
                <a:latin typeface="Red Hat Display Black"/>
                <a:ea typeface="Red Hat Display Black"/>
                <a:cs typeface="Red Hat Display Black"/>
                <a:sym typeface="Red Hat Display Black"/>
              </a:rPr>
              <a:t>What is the impact of lockdown measures on economic activities and what is the real toll when considering a global sanitary crisis without precedents in the XXIst century?</a:t>
            </a:r>
            <a:endParaRPr sz="1900">
              <a:solidFill>
                <a:srgbClr val="434343"/>
              </a:solidFill>
              <a:latin typeface="Red Hat Display Black"/>
              <a:ea typeface="Red Hat Display Black"/>
              <a:cs typeface="Red Hat Display Black"/>
              <a:sym typeface="Red Hat Display Black"/>
            </a:endParaRPr>
          </a:p>
          <a:p>
            <a:pPr marL="0" marR="0" lvl="0" indent="0" algn="l" rtl="0">
              <a:lnSpc>
                <a:spcPct val="115000"/>
              </a:lnSpc>
              <a:spcBef>
                <a:spcPts val="600"/>
              </a:spcBef>
              <a:spcAft>
                <a:spcPts val="0"/>
              </a:spcAft>
              <a:buNone/>
            </a:pPr>
            <a:endParaRPr sz="1900">
              <a:solidFill>
                <a:srgbClr val="434343"/>
              </a:solidFill>
              <a:latin typeface="Red Hat Display Black"/>
              <a:ea typeface="Red Hat Display Black"/>
              <a:cs typeface="Red Hat Display Black"/>
              <a:sym typeface="Red Hat Display Black"/>
            </a:endParaRPr>
          </a:p>
          <a:p>
            <a:pPr marL="0" marR="0" lvl="0" indent="0" algn="l" rtl="0">
              <a:lnSpc>
                <a:spcPct val="115000"/>
              </a:lnSpc>
              <a:spcBef>
                <a:spcPts val="600"/>
              </a:spcBef>
              <a:spcAft>
                <a:spcPts val="600"/>
              </a:spcAft>
              <a:buNone/>
            </a:pPr>
            <a:endParaRPr sz="1900">
              <a:solidFill>
                <a:srgbClr val="434343"/>
              </a:solidFill>
              <a:latin typeface="Red Hat Display Black"/>
              <a:ea typeface="Red Hat Display Black"/>
              <a:cs typeface="Red Hat Display Black"/>
              <a:sym typeface="Red Hat Display Black"/>
            </a:endParaRPr>
          </a:p>
        </p:txBody>
      </p:sp>
      <p:sp>
        <p:nvSpPr>
          <p:cNvPr id="380" name="Google Shape;380;p53"/>
          <p:cNvSpPr txBox="1">
            <a:spLocks noGrp="1"/>
          </p:cNvSpPr>
          <p:nvPr>
            <p:ph type="body" idx="1"/>
          </p:nvPr>
        </p:nvSpPr>
        <p:spPr>
          <a:xfrm>
            <a:off x="9575400" y="4056050"/>
            <a:ext cx="3990600" cy="11871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a:solidFill>
                  <a:schemeClr val="accent1"/>
                </a:solidFill>
                <a:latin typeface="Red Hat Display Black"/>
                <a:ea typeface="Red Hat Display Black"/>
                <a:cs typeface="Red Hat Display Black"/>
                <a:sym typeface="Red Hat Display Black"/>
              </a:rPr>
              <a:t>We found the expected correlation</a:t>
            </a:r>
            <a:endParaRPr sz="1500">
              <a:solidFill>
                <a:schemeClr val="accent1"/>
              </a:solidFill>
              <a:latin typeface="Red Hat Display Black"/>
              <a:ea typeface="Red Hat Display Black"/>
              <a:cs typeface="Red Hat Display Black"/>
              <a:sym typeface="Red Hat Display Black"/>
            </a:endParaRPr>
          </a:p>
          <a:p>
            <a:pPr marL="0" lvl="0" indent="0" algn="l" rtl="0">
              <a:spcBef>
                <a:spcPts val="600"/>
              </a:spcBef>
              <a:spcAft>
                <a:spcPts val="0"/>
              </a:spcAft>
              <a:buNone/>
            </a:pPr>
            <a:r>
              <a:rPr lang="en" sz="1100">
                <a:solidFill>
                  <a:srgbClr val="434343"/>
                </a:solidFill>
                <a:latin typeface="Red Hat Display Medium"/>
                <a:ea typeface="Red Hat Display Medium"/>
                <a:cs typeface="Red Hat Display Medium"/>
                <a:sym typeface="Red Hat Display Medium"/>
              </a:rPr>
              <a:t>The greater the cases, the greater the quantity and severity of government restrictions, the lower economic activity gets.</a:t>
            </a:r>
            <a:endParaRPr sz="1100">
              <a:solidFill>
                <a:srgbClr val="434343"/>
              </a:solidFill>
              <a:latin typeface="Red Hat Display Medium"/>
              <a:ea typeface="Red Hat Display Medium"/>
              <a:cs typeface="Red Hat Display Medium"/>
              <a:sym typeface="Red Hat Display Medium"/>
            </a:endParaRPr>
          </a:p>
          <a:p>
            <a:pPr marL="0" lvl="0" indent="0" algn="ctr" rtl="0">
              <a:spcBef>
                <a:spcPts val="600"/>
              </a:spcBef>
              <a:spcAft>
                <a:spcPts val="600"/>
              </a:spcAft>
              <a:buNone/>
            </a:pPr>
            <a:endParaRPr sz="800">
              <a:solidFill>
                <a:srgbClr val="434343"/>
              </a:solidFill>
              <a:highlight>
                <a:srgbClr val="FBFBFB"/>
              </a:highlight>
              <a:latin typeface="Arial"/>
              <a:ea typeface="Arial"/>
              <a:cs typeface="Arial"/>
              <a:sym typeface="Arial"/>
            </a:endParaRPr>
          </a:p>
        </p:txBody>
      </p:sp>
      <p:pic>
        <p:nvPicPr>
          <p:cNvPr id="381" name="Google Shape;381;p53"/>
          <p:cNvPicPr preferRelativeResize="0"/>
          <p:nvPr/>
        </p:nvPicPr>
        <p:blipFill>
          <a:blip r:embed="rId3">
            <a:alphaModFix/>
          </a:blip>
          <a:stretch>
            <a:fillRect/>
          </a:stretch>
        </p:blipFill>
        <p:spPr>
          <a:xfrm>
            <a:off x="6291650" y="1821950"/>
            <a:ext cx="1918670" cy="1810550"/>
          </a:xfrm>
          <a:prstGeom prst="rect">
            <a:avLst/>
          </a:prstGeom>
          <a:noFill/>
          <a:ln>
            <a:noFill/>
          </a:ln>
        </p:spPr>
      </p:pic>
      <p:pic>
        <p:nvPicPr>
          <p:cNvPr id="382" name="Google Shape;382;p53"/>
          <p:cNvPicPr preferRelativeResize="0"/>
          <p:nvPr/>
        </p:nvPicPr>
        <p:blipFill>
          <a:blip r:embed="rId4">
            <a:alphaModFix/>
          </a:blip>
          <a:stretch>
            <a:fillRect/>
          </a:stretch>
        </p:blipFill>
        <p:spPr>
          <a:xfrm>
            <a:off x="9575388" y="3040843"/>
            <a:ext cx="2135525" cy="877507"/>
          </a:xfrm>
          <a:prstGeom prst="rect">
            <a:avLst/>
          </a:prstGeom>
          <a:noFill/>
          <a:ln>
            <a:noFill/>
          </a:ln>
        </p:spPr>
      </p:pic>
      <p:cxnSp>
        <p:nvCxnSpPr>
          <p:cNvPr id="383" name="Google Shape;383;p53"/>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54"/>
          <p:cNvSpPr txBox="1"/>
          <p:nvPr/>
        </p:nvSpPr>
        <p:spPr>
          <a:xfrm>
            <a:off x="1835100" y="2642875"/>
            <a:ext cx="5473800" cy="6771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3200">
                <a:solidFill>
                  <a:schemeClr val="dk2"/>
                </a:solidFill>
                <a:latin typeface="Red Hat Display Black"/>
                <a:ea typeface="Red Hat Display Black"/>
                <a:cs typeface="Red Hat Display Black"/>
                <a:sym typeface="Red Hat Display Black"/>
              </a:rPr>
              <a:t>Q&amp;A with the audience</a:t>
            </a:r>
            <a:endParaRPr sz="3200">
              <a:solidFill>
                <a:schemeClr val="dk2"/>
              </a:solidFill>
              <a:latin typeface="Red Hat Display Black"/>
              <a:ea typeface="Red Hat Display Black"/>
              <a:cs typeface="Red Hat Display Black"/>
              <a:sym typeface="Red Hat Display Black"/>
            </a:endParaRPr>
          </a:p>
        </p:txBody>
      </p:sp>
      <p:pic>
        <p:nvPicPr>
          <p:cNvPr id="389" name="Google Shape;389;p54"/>
          <p:cNvPicPr preferRelativeResize="0"/>
          <p:nvPr/>
        </p:nvPicPr>
        <p:blipFill>
          <a:blip r:embed="rId3">
            <a:alphaModFix/>
          </a:blip>
          <a:stretch>
            <a:fillRect/>
          </a:stretch>
        </p:blipFill>
        <p:spPr>
          <a:xfrm>
            <a:off x="4062528" y="1234600"/>
            <a:ext cx="1018951" cy="1285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57"/>
          <p:cNvSpPr txBox="1">
            <a:spLocks noGrp="1"/>
          </p:cNvSpPr>
          <p:nvPr>
            <p:ph type="title"/>
          </p:nvPr>
        </p:nvSpPr>
        <p:spPr>
          <a:xfrm>
            <a:off x="3482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2"/>
                </a:solidFill>
              </a:rPr>
              <a:t>Appendix 1</a:t>
            </a:r>
            <a:endParaRPr dirty="0">
              <a:solidFill>
                <a:schemeClr val="dk2"/>
              </a:solidFill>
            </a:endParaRPr>
          </a:p>
        </p:txBody>
      </p:sp>
      <p:cxnSp>
        <p:nvCxnSpPr>
          <p:cNvPr id="413" name="Google Shape;413;p57"/>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sp>
        <p:nvSpPr>
          <p:cNvPr id="4" name="Google Shape;402;p55">
            <a:extLst>
              <a:ext uri="{FF2B5EF4-FFF2-40B4-BE49-F238E27FC236}">
                <a16:creationId xmlns:a16="http://schemas.microsoft.com/office/drawing/2014/main" id="{26EE4C1E-D9B8-B14C-A9E9-C48BDA6D76B9}"/>
              </a:ext>
            </a:extLst>
          </p:cNvPr>
          <p:cNvSpPr txBox="1"/>
          <p:nvPr/>
        </p:nvSpPr>
        <p:spPr>
          <a:xfrm>
            <a:off x="348225" y="1046663"/>
            <a:ext cx="8013300"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dirty="0">
                <a:solidFill>
                  <a:schemeClr val="dk2"/>
                </a:solidFill>
                <a:latin typeface="Red Hat Display Black"/>
                <a:ea typeface="Red Hat Display Black"/>
                <a:cs typeface="Red Hat Display Black"/>
                <a:sym typeface="Red Hat Display Black"/>
              </a:rPr>
              <a:t>All the project workbooks, files and results supporting the present slideshow can be accessed in the following GitHub repository:</a:t>
            </a:r>
          </a:p>
          <a:p>
            <a:pPr marL="0" lvl="0" indent="0" algn="l" rtl="0">
              <a:spcBef>
                <a:spcPts val="0"/>
              </a:spcBef>
              <a:spcAft>
                <a:spcPts val="0"/>
              </a:spcAft>
              <a:buNone/>
            </a:pPr>
            <a:endParaRPr lang="en" sz="1600" dirty="0">
              <a:solidFill>
                <a:schemeClr val="dk2"/>
              </a:solidFill>
              <a:latin typeface="Red Hat Display Black"/>
              <a:ea typeface="Red Hat Display Black"/>
              <a:cs typeface="Red Hat Display Black"/>
              <a:sym typeface="Red Hat Display Black"/>
            </a:endParaRPr>
          </a:p>
          <a:p>
            <a:pPr lvl="0"/>
            <a:r>
              <a:rPr lang="es-AR" sz="1600" dirty="0">
                <a:solidFill>
                  <a:schemeClr val="dk2"/>
                </a:solidFill>
                <a:latin typeface="Red Hat Display Black"/>
                <a:ea typeface="Red Hat Display Black"/>
                <a:cs typeface="Red Hat Display Black"/>
                <a:sym typeface="Red Hat Display Black"/>
                <a:hlinkClick r:id="rId3"/>
              </a:rPr>
              <a:t>https://github.com/martinsingla/data-project</a:t>
            </a:r>
            <a:endParaRPr lang="es-AR" sz="1600" dirty="0">
              <a:solidFill>
                <a:schemeClr val="dk2"/>
              </a:solidFill>
              <a:latin typeface="Red Hat Display Black"/>
              <a:ea typeface="Red Hat Display Black"/>
              <a:cs typeface="Red Hat Display Black"/>
              <a:sym typeface="Red Hat Display Black"/>
            </a:endParaRPr>
          </a:p>
          <a:p>
            <a:pPr lvl="0"/>
            <a:endParaRPr sz="1600" dirty="0">
              <a:solidFill>
                <a:schemeClr val="dk2"/>
              </a:solidFill>
              <a:latin typeface="Red Hat Display Black"/>
              <a:ea typeface="Red Hat Display Black"/>
              <a:cs typeface="Red Hat Display Black"/>
              <a:sym typeface="Red Hat Display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5"/>
          <p:cNvSpPr txBox="1">
            <a:spLocks noGrp="1"/>
          </p:cNvSpPr>
          <p:nvPr>
            <p:ph type="title"/>
          </p:nvPr>
        </p:nvSpPr>
        <p:spPr>
          <a:xfrm>
            <a:off x="3482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solidFill>
                  <a:schemeClr val="dk2"/>
                </a:solidFill>
              </a:rPr>
              <a:t>Appendix 2</a:t>
            </a:r>
            <a:endParaRPr dirty="0">
              <a:solidFill>
                <a:schemeClr val="dk2"/>
              </a:solidFill>
            </a:endParaRPr>
          </a:p>
        </p:txBody>
      </p:sp>
      <p:sp>
        <p:nvSpPr>
          <p:cNvPr id="395" name="Google Shape;395;p55"/>
          <p:cNvSpPr txBox="1">
            <a:spLocks noGrp="1"/>
          </p:cNvSpPr>
          <p:nvPr>
            <p:ph type="body" idx="1"/>
          </p:nvPr>
        </p:nvSpPr>
        <p:spPr>
          <a:xfrm>
            <a:off x="508000" y="1493013"/>
            <a:ext cx="4929600" cy="1457400"/>
          </a:xfrm>
          <a:prstGeom prst="rect">
            <a:avLst/>
          </a:prstGeom>
        </p:spPr>
        <p:txBody>
          <a:bodyPr spcFirstLastPara="1" wrap="square" lIns="0" tIns="0" rIns="0" bIns="0" anchor="t" anchorCtr="0">
            <a:noAutofit/>
          </a:bodyPr>
          <a:lstStyle/>
          <a:p>
            <a:pPr marL="457200" lvl="0" indent="-323850" algn="l" rtl="0">
              <a:spcBef>
                <a:spcPts val="0"/>
              </a:spcBef>
              <a:spcAft>
                <a:spcPts val="0"/>
              </a:spcAft>
              <a:buClr>
                <a:schemeClr val="accent1"/>
              </a:buClr>
              <a:buSzPts val="1500"/>
              <a:buFont typeface="Red Hat Display Black"/>
              <a:buAutoNum type="arabicPeriod"/>
            </a:pPr>
            <a:r>
              <a:rPr lang="en" sz="1500" dirty="0">
                <a:solidFill>
                  <a:schemeClr val="accent1"/>
                </a:solidFill>
                <a:latin typeface="Red Hat Display Black"/>
                <a:ea typeface="Red Hat Display Black"/>
                <a:cs typeface="Red Hat Display Black"/>
                <a:sym typeface="Red Hat Display Black"/>
              </a:rPr>
              <a:t>Low quality Data Sources</a:t>
            </a:r>
            <a:endParaRPr sz="1500" dirty="0">
              <a:solidFill>
                <a:schemeClr val="accent1"/>
              </a:solidFill>
              <a:latin typeface="Red Hat Display Black"/>
              <a:ea typeface="Red Hat Display Black"/>
              <a:cs typeface="Red Hat Display Black"/>
              <a:sym typeface="Red Hat Display Black"/>
            </a:endParaRPr>
          </a:p>
          <a:p>
            <a:pPr marL="742950" lvl="0" indent="-127000" algn="l" rtl="0">
              <a:spcBef>
                <a:spcPts val="0"/>
              </a:spcBef>
              <a:spcAft>
                <a:spcPts val="0"/>
              </a:spcAft>
              <a:buClr>
                <a:srgbClr val="434343"/>
              </a:buClr>
              <a:buSzPts val="1100"/>
              <a:buFont typeface="Red Hat Display Black"/>
              <a:buChar char="●"/>
            </a:pPr>
            <a:r>
              <a:rPr lang="en" sz="1100" dirty="0">
                <a:solidFill>
                  <a:srgbClr val="434343"/>
                </a:solidFill>
                <a:latin typeface="Red Hat Display Black"/>
                <a:ea typeface="Red Hat Display Black"/>
                <a:cs typeface="Red Hat Display Black"/>
                <a:sym typeface="Red Hat Display Black"/>
              </a:rPr>
              <a:t>Difficult to find disaggregated data by neighborhood</a:t>
            </a:r>
            <a:endParaRPr sz="1100" dirty="0">
              <a:solidFill>
                <a:srgbClr val="434343"/>
              </a:solidFill>
              <a:latin typeface="Red Hat Display Black"/>
              <a:ea typeface="Red Hat Display Black"/>
              <a:cs typeface="Red Hat Display Black"/>
              <a:sym typeface="Red Hat Display Black"/>
            </a:endParaRPr>
          </a:p>
          <a:p>
            <a:pPr marL="742950" lvl="0" indent="-127000" algn="l" rtl="0">
              <a:spcBef>
                <a:spcPts val="0"/>
              </a:spcBef>
              <a:spcAft>
                <a:spcPts val="0"/>
              </a:spcAft>
              <a:buClr>
                <a:srgbClr val="434343"/>
              </a:buClr>
              <a:buSzPts val="1100"/>
              <a:buFont typeface="Red Hat Display Black"/>
              <a:buChar char="●"/>
            </a:pPr>
            <a:r>
              <a:rPr lang="en" sz="1100" dirty="0">
                <a:solidFill>
                  <a:srgbClr val="434343"/>
                </a:solidFill>
                <a:latin typeface="Red Hat Display Black"/>
                <a:ea typeface="Red Hat Display Black"/>
                <a:cs typeface="Red Hat Display Black"/>
                <a:sym typeface="Red Hat Display Black"/>
              </a:rPr>
              <a:t>Inconsistent continuity in dates</a:t>
            </a:r>
            <a:endParaRPr sz="1100" dirty="0">
              <a:solidFill>
                <a:srgbClr val="434343"/>
              </a:solidFill>
              <a:latin typeface="Red Hat Display Black"/>
              <a:ea typeface="Red Hat Display Black"/>
              <a:cs typeface="Red Hat Display Black"/>
              <a:sym typeface="Red Hat Display Black"/>
            </a:endParaRPr>
          </a:p>
          <a:p>
            <a:pPr marL="742950" lvl="0" indent="-127000" algn="l" rtl="0">
              <a:spcBef>
                <a:spcPts val="0"/>
              </a:spcBef>
              <a:spcAft>
                <a:spcPts val="0"/>
              </a:spcAft>
              <a:buClr>
                <a:srgbClr val="434343"/>
              </a:buClr>
              <a:buSzPts val="1100"/>
              <a:buFont typeface="Red Hat Display Black"/>
              <a:buChar char="●"/>
            </a:pPr>
            <a:r>
              <a:rPr lang="en" sz="1100" dirty="0">
                <a:solidFill>
                  <a:srgbClr val="434343"/>
                </a:solidFill>
                <a:latin typeface="Red Hat Display Black"/>
                <a:ea typeface="Red Hat Display Black"/>
                <a:cs typeface="Red Hat Display Black"/>
                <a:sym typeface="Red Hat Display Black"/>
              </a:rPr>
              <a:t>Duplicated and inaccurate data</a:t>
            </a:r>
            <a:endParaRPr sz="1100" dirty="0">
              <a:solidFill>
                <a:srgbClr val="434343"/>
              </a:solidFill>
              <a:latin typeface="Red Hat Display Black"/>
              <a:ea typeface="Red Hat Display Black"/>
              <a:cs typeface="Red Hat Display Black"/>
              <a:sym typeface="Red Hat Display Black"/>
            </a:endParaRPr>
          </a:p>
          <a:p>
            <a:pPr marL="457200" lvl="0" indent="-323850" algn="l" rtl="0">
              <a:spcBef>
                <a:spcPts val="0"/>
              </a:spcBef>
              <a:spcAft>
                <a:spcPts val="0"/>
              </a:spcAft>
              <a:buClr>
                <a:schemeClr val="accent1"/>
              </a:buClr>
              <a:buSzPts val="1500"/>
              <a:buFont typeface="Red Hat Display Black"/>
              <a:buAutoNum type="arabicPeriod"/>
            </a:pPr>
            <a:r>
              <a:rPr lang="en" sz="1500" dirty="0">
                <a:solidFill>
                  <a:schemeClr val="accent1"/>
                </a:solidFill>
                <a:latin typeface="Red Hat Display Black"/>
                <a:ea typeface="Red Hat Display Black"/>
                <a:cs typeface="Red Hat Display Black"/>
                <a:sym typeface="Red Hat Display Black"/>
              </a:rPr>
              <a:t>Measuring Economic activity</a:t>
            </a:r>
            <a:endParaRPr sz="1500" dirty="0">
              <a:solidFill>
                <a:schemeClr val="accent1"/>
              </a:solidFill>
              <a:latin typeface="Red Hat Display Black"/>
              <a:ea typeface="Red Hat Display Black"/>
              <a:cs typeface="Red Hat Display Black"/>
              <a:sym typeface="Red Hat Display Black"/>
            </a:endParaRPr>
          </a:p>
          <a:p>
            <a:pPr marL="742950" lvl="0" indent="-127000" algn="l" rtl="0">
              <a:spcBef>
                <a:spcPts val="0"/>
              </a:spcBef>
              <a:spcAft>
                <a:spcPts val="0"/>
              </a:spcAft>
              <a:buClr>
                <a:srgbClr val="434343"/>
              </a:buClr>
              <a:buSzPts val="1100"/>
              <a:buFont typeface="Red Hat Display Black"/>
              <a:buChar char="●"/>
            </a:pPr>
            <a:r>
              <a:rPr lang="en" sz="1100" dirty="0">
                <a:solidFill>
                  <a:srgbClr val="434343"/>
                </a:solidFill>
                <a:latin typeface="Red Hat Display Black"/>
                <a:ea typeface="Red Hat Display Black"/>
                <a:cs typeface="Red Hat Display Black"/>
                <a:sym typeface="Red Hat Display Black"/>
              </a:rPr>
              <a:t>Correct way to measure economic activity </a:t>
            </a:r>
            <a:endParaRPr sz="1500" dirty="0">
              <a:solidFill>
                <a:schemeClr val="accent1"/>
              </a:solidFill>
              <a:latin typeface="Red Hat Display Black"/>
              <a:ea typeface="Red Hat Display Black"/>
              <a:cs typeface="Red Hat Display Black"/>
              <a:sym typeface="Red Hat Display Black"/>
            </a:endParaRPr>
          </a:p>
          <a:p>
            <a:pPr marL="457200" lvl="0" indent="0" algn="l" rtl="0">
              <a:spcBef>
                <a:spcPts val="600"/>
              </a:spcBef>
              <a:spcAft>
                <a:spcPts val="0"/>
              </a:spcAft>
              <a:buNone/>
            </a:pPr>
            <a:endParaRPr sz="1500" dirty="0">
              <a:solidFill>
                <a:schemeClr val="accent1"/>
              </a:solidFill>
              <a:latin typeface="Red Hat Display Black"/>
              <a:ea typeface="Red Hat Display Black"/>
              <a:cs typeface="Red Hat Display Black"/>
              <a:sym typeface="Red Hat Display Black"/>
            </a:endParaRPr>
          </a:p>
          <a:p>
            <a:pPr marL="0" marR="0" lvl="0" indent="0" algn="l" rtl="0">
              <a:lnSpc>
                <a:spcPct val="115000"/>
              </a:lnSpc>
              <a:spcBef>
                <a:spcPts val="600"/>
              </a:spcBef>
              <a:spcAft>
                <a:spcPts val="0"/>
              </a:spcAft>
              <a:buNone/>
            </a:pPr>
            <a:endParaRPr sz="1100" dirty="0">
              <a:solidFill>
                <a:srgbClr val="434343"/>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dirty="0">
              <a:solidFill>
                <a:srgbClr val="212529"/>
              </a:solidFill>
              <a:highlight>
                <a:srgbClr val="FBFBFB"/>
              </a:highlight>
              <a:latin typeface="Arial"/>
              <a:ea typeface="Arial"/>
              <a:cs typeface="Arial"/>
              <a:sym typeface="Arial"/>
            </a:endParaRPr>
          </a:p>
        </p:txBody>
      </p:sp>
      <p:pic>
        <p:nvPicPr>
          <p:cNvPr id="396" name="Google Shape;396;p55"/>
          <p:cNvPicPr preferRelativeResize="0"/>
          <p:nvPr/>
        </p:nvPicPr>
        <p:blipFill>
          <a:blip r:embed="rId3">
            <a:alphaModFix/>
          </a:blip>
          <a:stretch>
            <a:fillRect/>
          </a:stretch>
        </p:blipFill>
        <p:spPr>
          <a:xfrm>
            <a:off x="171275" y="3523995"/>
            <a:ext cx="643525" cy="695350"/>
          </a:xfrm>
          <a:prstGeom prst="rect">
            <a:avLst/>
          </a:prstGeom>
          <a:noFill/>
          <a:ln>
            <a:noFill/>
          </a:ln>
        </p:spPr>
      </p:pic>
      <p:cxnSp>
        <p:nvCxnSpPr>
          <p:cNvPr id="397" name="Google Shape;397;p55"/>
          <p:cNvCxnSpPr/>
          <p:nvPr/>
        </p:nvCxnSpPr>
        <p:spPr>
          <a:xfrm>
            <a:off x="346075" y="3188925"/>
            <a:ext cx="6685800" cy="0"/>
          </a:xfrm>
          <a:prstGeom prst="straightConnector1">
            <a:avLst/>
          </a:prstGeom>
          <a:noFill/>
          <a:ln w="9525" cap="flat" cmpd="sng">
            <a:solidFill>
              <a:schemeClr val="dk2"/>
            </a:solidFill>
            <a:prstDash val="solid"/>
            <a:round/>
            <a:headEnd type="none" w="med" len="med"/>
            <a:tailEnd type="none" w="med" len="med"/>
          </a:ln>
        </p:spPr>
      </p:cxnSp>
      <p:sp>
        <p:nvSpPr>
          <p:cNvPr id="398" name="Google Shape;398;p55"/>
          <p:cNvSpPr txBox="1">
            <a:spLocks noGrp="1"/>
          </p:cNvSpPr>
          <p:nvPr>
            <p:ph type="body" idx="1"/>
          </p:nvPr>
        </p:nvSpPr>
        <p:spPr>
          <a:xfrm>
            <a:off x="348225" y="3384800"/>
            <a:ext cx="7452000" cy="879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a:solidFill>
                  <a:srgbClr val="E06666"/>
                </a:solidFill>
                <a:latin typeface="Red Hat Display Black"/>
                <a:ea typeface="Red Hat Display Black"/>
                <a:cs typeface="Red Hat Display Black"/>
                <a:sym typeface="Red Hat Display Black"/>
              </a:rPr>
              <a:t>Additional questions that came up</a:t>
            </a:r>
            <a:endParaRPr sz="1500">
              <a:solidFill>
                <a:srgbClr val="E06666"/>
              </a:solidFill>
              <a:latin typeface="Red Hat Display Black"/>
              <a:ea typeface="Red Hat Display Black"/>
              <a:cs typeface="Red Hat Display Black"/>
              <a:sym typeface="Red Hat Display Black"/>
            </a:endParaRPr>
          </a:p>
          <a:p>
            <a:pPr marL="742950" lvl="0" indent="-127000" algn="l" rtl="0">
              <a:spcBef>
                <a:spcPts val="600"/>
              </a:spcBef>
              <a:spcAft>
                <a:spcPts val="0"/>
              </a:spcAft>
              <a:buClr>
                <a:srgbClr val="434343"/>
              </a:buClr>
              <a:buSzPts val="1100"/>
              <a:buFont typeface="Red Hat Display Black"/>
              <a:buChar char="●"/>
            </a:pPr>
            <a:r>
              <a:rPr lang="en" sz="1100">
                <a:solidFill>
                  <a:srgbClr val="434343"/>
                </a:solidFill>
                <a:latin typeface="Red Hat Display Black"/>
                <a:ea typeface="Red Hat Display Black"/>
                <a:cs typeface="Red Hat Display Black"/>
                <a:sym typeface="Red Hat Display Black"/>
              </a:rPr>
              <a:t>How different has changed the active cases during 2021?</a:t>
            </a:r>
            <a:endParaRPr sz="1100">
              <a:solidFill>
                <a:srgbClr val="434343"/>
              </a:solidFill>
              <a:latin typeface="Red Hat Display Black"/>
              <a:ea typeface="Red Hat Display Black"/>
              <a:cs typeface="Red Hat Display Black"/>
              <a:sym typeface="Red Hat Display Black"/>
            </a:endParaRPr>
          </a:p>
          <a:p>
            <a:pPr marL="742950" lvl="0" indent="-127000" algn="l" rtl="0">
              <a:spcBef>
                <a:spcPts val="0"/>
              </a:spcBef>
              <a:spcAft>
                <a:spcPts val="0"/>
              </a:spcAft>
              <a:buClr>
                <a:srgbClr val="434343"/>
              </a:buClr>
              <a:buSzPts val="1100"/>
              <a:buFont typeface="Red Hat Display Black"/>
              <a:buChar char="●"/>
            </a:pPr>
            <a:r>
              <a:rPr lang="en" sz="1100">
                <a:solidFill>
                  <a:srgbClr val="434343"/>
                </a:solidFill>
                <a:latin typeface="Red Hat Display Black"/>
                <a:ea typeface="Red Hat Display Black"/>
                <a:cs typeface="Red Hat Display Black"/>
                <a:sym typeface="Red Hat Display Black"/>
              </a:rPr>
              <a:t>How does other countries have faced Covid cases in economic perspectives?</a:t>
            </a:r>
            <a:endParaRPr sz="1200">
              <a:solidFill>
                <a:srgbClr val="212529"/>
              </a:solidFill>
              <a:highlight>
                <a:srgbClr val="FBFBFB"/>
              </a:highlight>
              <a:latin typeface="Arial"/>
              <a:ea typeface="Arial"/>
              <a:cs typeface="Arial"/>
              <a:sym typeface="Arial"/>
            </a:endParaRPr>
          </a:p>
        </p:txBody>
      </p:sp>
      <p:pic>
        <p:nvPicPr>
          <p:cNvPr id="399" name="Google Shape;399;p55"/>
          <p:cNvPicPr preferRelativeResize="0"/>
          <p:nvPr/>
        </p:nvPicPr>
        <p:blipFill>
          <a:blip r:embed="rId4">
            <a:alphaModFix/>
          </a:blip>
          <a:stretch>
            <a:fillRect/>
          </a:stretch>
        </p:blipFill>
        <p:spPr>
          <a:xfrm>
            <a:off x="7150714" y="3568391"/>
            <a:ext cx="969912" cy="1010356"/>
          </a:xfrm>
          <a:prstGeom prst="rect">
            <a:avLst/>
          </a:prstGeom>
          <a:noFill/>
          <a:ln>
            <a:noFill/>
          </a:ln>
        </p:spPr>
      </p:pic>
      <p:pic>
        <p:nvPicPr>
          <p:cNvPr id="400" name="Google Shape;400;p55"/>
          <p:cNvPicPr preferRelativeResize="0"/>
          <p:nvPr/>
        </p:nvPicPr>
        <p:blipFill>
          <a:blip r:embed="rId5">
            <a:alphaModFix/>
          </a:blip>
          <a:stretch>
            <a:fillRect/>
          </a:stretch>
        </p:blipFill>
        <p:spPr>
          <a:xfrm>
            <a:off x="6854626" y="3524000"/>
            <a:ext cx="727506" cy="727501"/>
          </a:xfrm>
          <a:prstGeom prst="rect">
            <a:avLst/>
          </a:prstGeom>
          <a:noFill/>
          <a:ln>
            <a:noFill/>
          </a:ln>
        </p:spPr>
      </p:pic>
      <p:cxnSp>
        <p:nvCxnSpPr>
          <p:cNvPr id="401" name="Google Shape;401;p55"/>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sp>
        <p:nvSpPr>
          <p:cNvPr id="402" name="Google Shape;402;p55"/>
          <p:cNvSpPr txBox="1"/>
          <p:nvPr/>
        </p:nvSpPr>
        <p:spPr>
          <a:xfrm>
            <a:off x="348225" y="1046663"/>
            <a:ext cx="801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Red Hat Display Black"/>
                <a:ea typeface="Red Hat Display Black"/>
                <a:cs typeface="Red Hat Display Black"/>
                <a:sym typeface="Red Hat Display Black"/>
              </a:rPr>
              <a:t>Study Limitations &amp; Further Research / Post-mortem</a:t>
            </a:r>
            <a:endParaRPr sz="1600" dirty="0">
              <a:solidFill>
                <a:schemeClr val="dk2"/>
              </a:solidFill>
              <a:latin typeface="Red Hat Display Black"/>
              <a:ea typeface="Red Hat Display Black"/>
              <a:cs typeface="Red Hat Display Black"/>
              <a:sym typeface="Red Hat Display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40"/>
          <p:cNvSpPr txBox="1"/>
          <p:nvPr/>
        </p:nvSpPr>
        <p:spPr>
          <a:xfrm>
            <a:off x="101272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ulim Park"/>
                <a:ea typeface="Kulim Park"/>
                <a:cs typeface="Kulim Park"/>
                <a:sym typeface="Kulim Park"/>
              </a:rPr>
              <a:t>Sonia Suárez</a:t>
            </a:r>
            <a:endParaRPr sz="1200" b="1">
              <a:solidFill>
                <a:schemeClr val="dk1"/>
              </a:solidFill>
              <a:latin typeface="Kulim Park"/>
              <a:ea typeface="Kulim Park"/>
              <a:cs typeface="Kulim Park"/>
              <a:sym typeface="Kulim Park"/>
            </a:endParaRPr>
          </a:p>
          <a:p>
            <a:pPr marL="0" lvl="0" indent="0" algn="ctr" rtl="0">
              <a:spcBef>
                <a:spcPts val="400"/>
              </a:spcBef>
              <a:spcAft>
                <a:spcPts val="0"/>
              </a:spcAft>
              <a:buNone/>
            </a:pPr>
            <a:r>
              <a:rPr lang="en" sz="1000" i="1">
                <a:latin typeface="Kulim Park"/>
                <a:ea typeface="Kulim Park"/>
                <a:cs typeface="Kulim Park"/>
                <a:sym typeface="Kulim Park"/>
              </a:rPr>
              <a:t>Control Analyst</a:t>
            </a:r>
            <a:endParaRPr sz="1000" i="1">
              <a:latin typeface="Kulim Park"/>
              <a:ea typeface="Kulim Park"/>
              <a:cs typeface="Kulim Park"/>
              <a:sym typeface="Kulim Park"/>
            </a:endParaRPr>
          </a:p>
          <a:p>
            <a:pPr marL="0" lvl="0" indent="0" algn="ctr" rtl="0">
              <a:spcBef>
                <a:spcPts val="400"/>
              </a:spcBef>
              <a:spcAft>
                <a:spcPts val="0"/>
              </a:spcAft>
              <a:buNone/>
            </a:pPr>
            <a:r>
              <a:rPr lang="en" sz="1000">
                <a:latin typeface="Kulim Park"/>
                <a:ea typeface="Kulim Park"/>
                <a:cs typeface="Kulim Park"/>
                <a:sym typeface="Kulim Park"/>
              </a:rPr>
              <a:t>Central Bank of Mexico</a:t>
            </a:r>
            <a:endParaRPr sz="1000">
              <a:latin typeface="Kulim Park"/>
              <a:ea typeface="Kulim Park"/>
              <a:cs typeface="Kulim Park"/>
              <a:sym typeface="Kulim Park"/>
            </a:endParaRPr>
          </a:p>
          <a:p>
            <a:pPr marL="0" lvl="0" indent="0" algn="ctr" rtl="0">
              <a:spcBef>
                <a:spcPts val="400"/>
              </a:spcBef>
              <a:spcAft>
                <a:spcPts val="0"/>
              </a:spcAft>
              <a:buNone/>
            </a:pPr>
            <a:endParaRPr sz="1000">
              <a:latin typeface="Kulim Park"/>
              <a:ea typeface="Kulim Park"/>
              <a:cs typeface="Kulim Park"/>
              <a:sym typeface="Kulim Park"/>
            </a:endParaRPr>
          </a:p>
          <a:p>
            <a:pPr marL="0" lvl="0" indent="0" algn="ctr" rtl="0">
              <a:spcBef>
                <a:spcPts val="400"/>
              </a:spcBef>
              <a:spcAft>
                <a:spcPts val="400"/>
              </a:spcAft>
              <a:buNone/>
            </a:pPr>
            <a:endParaRPr sz="1000">
              <a:latin typeface="Kulim Park"/>
              <a:ea typeface="Kulim Park"/>
              <a:cs typeface="Kulim Park"/>
              <a:sym typeface="Kulim Park"/>
            </a:endParaRPr>
          </a:p>
        </p:txBody>
      </p:sp>
      <p:sp>
        <p:nvSpPr>
          <p:cNvPr id="178" name="Google Shape;178;p40"/>
          <p:cNvSpPr txBox="1"/>
          <p:nvPr/>
        </p:nvSpPr>
        <p:spPr>
          <a:xfrm>
            <a:off x="299245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ulim Park"/>
                <a:ea typeface="Kulim Park"/>
                <a:cs typeface="Kulim Park"/>
                <a:sym typeface="Kulim Park"/>
              </a:rPr>
              <a:t>Martín Singla</a:t>
            </a:r>
            <a:endParaRPr sz="1200" b="1">
              <a:solidFill>
                <a:schemeClr val="dk1"/>
              </a:solidFill>
              <a:latin typeface="Kulim Park"/>
              <a:ea typeface="Kulim Park"/>
              <a:cs typeface="Kulim Park"/>
              <a:sym typeface="Kulim Park"/>
            </a:endParaRPr>
          </a:p>
          <a:p>
            <a:pPr marL="0" lvl="0" indent="0" algn="ctr" rtl="0">
              <a:spcBef>
                <a:spcPts val="400"/>
              </a:spcBef>
              <a:spcAft>
                <a:spcPts val="0"/>
              </a:spcAft>
              <a:buNone/>
            </a:pPr>
            <a:r>
              <a:rPr lang="en" sz="1000" i="1">
                <a:latin typeface="Kulim Park"/>
                <a:ea typeface="Kulim Park"/>
                <a:cs typeface="Kulim Park"/>
                <a:sym typeface="Kulim Park"/>
              </a:rPr>
              <a:t>Market research consultant</a:t>
            </a:r>
            <a:endParaRPr sz="1000" i="1">
              <a:latin typeface="Kulim Park"/>
              <a:ea typeface="Kulim Park"/>
              <a:cs typeface="Kulim Park"/>
              <a:sym typeface="Kulim Park"/>
            </a:endParaRPr>
          </a:p>
          <a:p>
            <a:pPr marL="0" lvl="0" indent="0" algn="ctr" rtl="0">
              <a:spcBef>
                <a:spcPts val="400"/>
              </a:spcBef>
              <a:spcAft>
                <a:spcPts val="0"/>
              </a:spcAft>
              <a:buNone/>
            </a:pPr>
            <a:r>
              <a:rPr lang="en" sz="1000">
                <a:latin typeface="Kulim Park"/>
                <a:ea typeface="Kulim Park"/>
                <a:cs typeface="Kulim Park"/>
                <a:sym typeface="Kulim Park"/>
              </a:rPr>
              <a:t>Frost &amp; Sullivan</a:t>
            </a:r>
            <a:endParaRPr sz="1000">
              <a:latin typeface="Kulim Park"/>
              <a:ea typeface="Kulim Park"/>
              <a:cs typeface="Kulim Park"/>
              <a:sym typeface="Kulim Park"/>
            </a:endParaRPr>
          </a:p>
          <a:p>
            <a:pPr marL="0" lvl="0" indent="0" algn="ctr" rtl="0">
              <a:spcBef>
                <a:spcPts val="400"/>
              </a:spcBef>
              <a:spcAft>
                <a:spcPts val="0"/>
              </a:spcAft>
              <a:buNone/>
            </a:pPr>
            <a:endParaRPr sz="1000">
              <a:latin typeface="Kulim Park"/>
              <a:ea typeface="Kulim Park"/>
              <a:cs typeface="Kulim Park"/>
              <a:sym typeface="Kulim Park"/>
            </a:endParaRPr>
          </a:p>
          <a:p>
            <a:pPr marL="0" lvl="0" indent="0" algn="ctr" rtl="0">
              <a:spcBef>
                <a:spcPts val="400"/>
              </a:spcBef>
              <a:spcAft>
                <a:spcPts val="400"/>
              </a:spcAft>
              <a:buNone/>
            </a:pPr>
            <a:endParaRPr sz="1000">
              <a:latin typeface="Kulim Park"/>
              <a:ea typeface="Kulim Park"/>
              <a:cs typeface="Kulim Park"/>
              <a:sym typeface="Kulim Park"/>
            </a:endParaRPr>
          </a:p>
        </p:txBody>
      </p:sp>
      <p:sp>
        <p:nvSpPr>
          <p:cNvPr id="179" name="Google Shape;179;p40"/>
          <p:cNvSpPr txBox="1"/>
          <p:nvPr/>
        </p:nvSpPr>
        <p:spPr>
          <a:xfrm>
            <a:off x="4972175"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ulim Park"/>
                <a:ea typeface="Kulim Park"/>
                <a:cs typeface="Kulim Park"/>
                <a:sym typeface="Kulim Park"/>
              </a:rPr>
              <a:t>Pablo Villalpando</a:t>
            </a:r>
            <a:endParaRPr sz="1200" b="1">
              <a:solidFill>
                <a:schemeClr val="dk1"/>
              </a:solidFill>
              <a:latin typeface="Kulim Park"/>
              <a:ea typeface="Kulim Park"/>
              <a:cs typeface="Kulim Park"/>
              <a:sym typeface="Kulim Park"/>
            </a:endParaRPr>
          </a:p>
          <a:p>
            <a:pPr marL="0" lvl="0" indent="0" algn="ctr" rtl="0">
              <a:spcBef>
                <a:spcPts val="400"/>
              </a:spcBef>
              <a:spcAft>
                <a:spcPts val="0"/>
              </a:spcAft>
              <a:buNone/>
            </a:pPr>
            <a:r>
              <a:rPr lang="en" sz="1000" i="1">
                <a:latin typeface="Kulim Park"/>
                <a:ea typeface="Kulim Park"/>
                <a:cs typeface="Kulim Park"/>
                <a:sym typeface="Kulim Park"/>
              </a:rPr>
              <a:t>eCommerce Sr Manager</a:t>
            </a:r>
            <a:endParaRPr sz="1000" i="1">
              <a:latin typeface="Kulim Park"/>
              <a:ea typeface="Kulim Park"/>
              <a:cs typeface="Kulim Park"/>
              <a:sym typeface="Kulim Park"/>
            </a:endParaRPr>
          </a:p>
          <a:p>
            <a:pPr marL="0" lvl="0" indent="0" algn="ctr" rtl="0">
              <a:spcBef>
                <a:spcPts val="400"/>
              </a:spcBef>
              <a:spcAft>
                <a:spcPts val="0"/>
              </a:spcAft>
              <a:buNone/>
            </a:pPr>
            <a:r>
              <a:rPr lang="en" sz="1000">
                <a:latin typeface="Kulim Park"/>
                <a:ea typeface="Kulim Park"/>
                <a:cs typeface="Kulim Park"/>
                <a:sym typeface="Kulim Park"/>
              </a:rPr>
              <a:t>Grupo AlEn</a:t>
            </a:r>
            <a:endParaRPr sz="1000">
              <a:latin typeface="Kulim Park"/>
              <a:ea typeface="Kulim Park"/>
              <a:cs typeface="Kulim Park"/>
              <a:sym typeface="Kulim Park"/>
            </a:endParaRPr>
          </a:p>
          <a:p>
            <a:pPr marL="0" lvl="0" indent="0" algn="ctr" rtl="0">
              <a:spcBef>
                <a:spcPts val="400"/>
              </a:spcBef>
              <a:spcAft>
                <a:spcPts val="0"/>
              </a:spcAft>
              <a:buNone/>
            </a:pPr>
            <a:endParaRPr sz="1000">
              <a:latin typeface="Kulim Park"/>
              <a:ea typeface="Kulim Park"/>
              <a:cs typeface="Kulim Park"/>
              <a:sym typeface="Kulim Park"/>
            </a:endParaRPr>
          </a:p>
          <a:p>
            <a:pPr marL="0" lvl="0" indent="0" algn="ctr" rtl="0">
              <a:spcBef>
                <a:spcPts val="400"/>
              </a:spcBef>
              <a:spcAft>
                <a:spcPts val="0"/>
              </a:spcAft>
              <a:buNone/>
            </a:pPr>
            <a:endParaRPr sz="1000">
              <a:latin typeface="Kulim Park"/>
              <a:ea typeface="Kulim Park"/>
              <a:cs typeface="Kulim Park"/>
              <a:sym typeface="Kulim Park"/>
            </a:endParaRPr>
          </a:p>
          <a:p>
            <a:pPr marL="0" lvl="0" indent="0" algn="ctr" rtl="0">
              <a:spcBef>
                <a:spcPts val="400"/>
              </a:spcBef>
              <a:spcAft>
                <a:spcPts val="400"/>
              </a:spcAft>
              <a:buNone/>
            </a:pPr>
            <a:endParaRPr>
              <a:latin typeface="Kulim Park"/>
              <a:ea typeface="Kulim Park"/>
              <a:cs typeface="Kulim Park"/>
              <a:sym typeface="Kulim Park"/>
            </a:endParaRPr>
          </a:p>
        </p:txBody>
      </p:sp>
      <p:sp>
        <p:nvSpPr>
          <p:cNvPr id="180" name="Google Shape;180;p40"/>
          <p:cNvSpPr txBox="1"/>
          <p:nvPr/>
        </p:nvSpPr>
        <p:spPr>
          <a:xfrm>
            <a:off x="6875700"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a:solidFill>
                  <a:schemeClr val="dk1"/>
                </a:solidFill>
                <a:latin typeface="Kulim Park"/>
                <a:ea typeface="Kulim Park"/>
                <a:cs typeface="Kulim Park"/>
                <a:sym typeface="Kulim Park"/>
              </a:rPr>
              <a:t>Andrés Estrada</a:t>
            </a:r>
            <a:endParaRPr sz="1200" b="1">
              <a:solidFill>
                <a:schemeClr val="dk1"/>
              </a:solidFill>
              <a:latin typeface="Kulim Park"/>
              <a:ea typeface="Kulim Park"/>
              <a:cs typeface="Kulim Park"/>
              <a:sym typeface="Kulim Park"/>
            </a:endParaRPr>
          </a:p>
          <a:p>
            <a:pPr marL="0" lvl="0" indent="0" algn="ctr" rtl="0">
              <a:spcBef>
                <a:spcPts val="400"/>
              </a:spcBef>
              <a:spcAft>
                <a:spcPts val="0"/>
              </a:spcAft>
              <a:buNone/>
            </a:pPr>
            <a:r>
              <a:rPr lang="en" sz="1000" i="1">
                <a:latin typeface="Kulim Park"/>
                <a:ea typeface="Kulim Park"/>
                <a:cs typeface="Kulim Park"/>
                <a:sym typeface="Kulim Park"/>
              </a:rPr>
              <a:t>BI Analyst</a:t>
            </a:r>
            <a:endParaRPr sz="1000" i="1">
              <a:latin typeface="Kulim Park"/>
              <a:ea typeface="Kulim Park"/>
              <a:cs typeface="Kulim Park"/>
              <a:sym typeface="Kulim Park"/>
            </a:endParaRPr>
          </a:p>
          <a:p>
            <a:pPr marL="0" lvl="0" indent="0" algn="ctr" rtl="0">
              <a:spcBef>
                <a:spcPts val="400"/>
              </a:spcBef>
              <a:spcAft>
                <a:spcPts val="0"/>
              </a:spcAft>
              <a:buNone/>
            </a:pPr>
            <a:r>
              <a:rPr lang="en" sz="1000">
                <a:latin typeface="Kulim Park"/>
                <a:ea typeface="Kulim Park"/>
                <a:cs typeface="Kulim Park"/>
                <a:sym typeface="Kulim Park"/>
              </a:rPr>
              <a:t>HH Global</a:t>
            </a:r>
            <a:endParaRPr sz="400">
              <a:solidFill>
                <a:schemeClr val="dk2"/>
              </a:solidFill>
              <a:latin typeface="Kulim Park"/>
              <a:ea typeface="Kulim Park"/>
              <a:cs typeface="Kulim Park"/>
              <a:sym typeface="Kulim Park"/>
            </a:endParaRPr>
          </a:p>
          <a:p>
            <a:pPr marL="0" lvl="0" indent="0" algn="ctr" rtl="0">
              <a:spcBef>
                <a:spcPts val="400"/>
              </a:spcBef>
              <a:spcAft>
                <a:spcPts val="400"/>
              </a:spcAft>
              <a:buNone/>
            </a:pPr>
            <a:endParaRPr>
              <a:latin typeface="Kulim Park"/>
              <a:ea typeface="Kulim Park"/>
              <a:cs typeface="Kulim Park"/>
              <a:sym typeface="Kulim Park"/>
            </a:endParaRPr>
          </a:p>
        </p:txBody>
      </p:sp>
      <p:sp>
        <p:nvSpPr>
          <p:cNvPr id="181" name="Google Shape;181;p40"/>
          <p:cNvSpPr txBox="1">
            <a:spLocks noGrp="1"/>
          </p:cNvSpPr>
          <p:nvPr>
            <p:ph type="title"/>
          </p:nvPr>
        </p:nvSpPr>
        <p:spPr>
          <a:xfrm>
            <a:off x="222050" y="271300"/>
            <a:ext cx="8720400" cy="753900"/>
          </a:xfrm>
          <a:prstGeom prst="rect">
            <a:avLst/>
          </a:prstGeom>
          <a:effectLst>
            <a:outerShdw blurRad="200025" dist="19050" dir="4740000" algn="bl" rotWithShape="0">
              <a:srgbClr val="000000">
                <a:alpha val="12000"/>
              </a:srgbClr>
            </a:outerShdw>
          </a:effectLst>
        </p:spPr>
        <p:txBody>
          <a:bodyPr spcFirstLastPara="1" wrap="square" lIns="0" tIns="0" rIns="0" bIns="0" anchor="ctr" anchorCtr="0">
            <a:noAutofit/>
          </a:bodyPr>
          <a:lstStyle/>
          <a:p>
            <a:pPr marL="0" lvl="0" indent="0" algn="l" rtl="0">
              <a:spcBef>
                <a:spcPts val="0"/>
              </a:spcBef>
              <a:spcAft>
                <a:spcPts val="0"/>
              </a:spcAft>
              <a:buSzPts val="990"/>
              <a:buNone/>
            </a:pPr>
            <a:r>
              <a:rPr lang="en" sz="2320" b="1">
                <a:solidFill>
                  <a:schemeClr val="dk2"/>
                </a:solidFill>
              </a:rPr>
              <a:t>COVID-19 IMPACT IN </a:t>
            </a:r>
            <a:r>
              <a:rPr lang="en" sz="2320" b="1">
                <a:solidFill>
                  <a:srgbClr val="6AA84F"/>
                </a:solidFill>
              </a:rPr>
              <a:t>MEXICO CITY </a:t>
            </a:r>
            <a:r>
              <a:rPr lang="en" sz="2320" b="1">
                <a:solidFill>
                  <a:schemeClr val="dk2"/>
                </a:solidFill>
              </a:rPr>
              <a:t>COMMERCIAL ACTIVITY</a:t>
            </a:r>
            <a:endParaRPr sz="2320" b="1">
              <a:solidFill>
                <a:schemeClr val="dk2"/>
              </a:solidFill>
            </a:endParaRPr>
          </a:p>
        </p:txBody>
      </p:sp>
      <p:sp>
        <p:nvSpPr>
          <p:cNvPr id="182" name="Google Shape;182;p40"/>
          <p:cNvSpPr txBox="1">
            <a:spLocks noGrp="1"/>
          </p:cNvSpPr>
          <p:nvPr>
            <p:ph type="body" idx="4294967295"/>
          </p:nvPr>
        </p:nvSpPr>
        <p:spPr>
          <a:xfrm>
            <a:off x="273041" y="1050972"/>
            <a:ext cx="2269500" cy="3705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800" b="1">
                <a:solidFill>
                  <a:srgbClr val="65717A"/>
                </a:solidFill>
                <a:latin typeface="Arial"/>
                <a:ea typeface="Arial"/>
                <a:cs typeface="Arial"/>
                <a:sym typeface="Arial"/>
              </a:rPr>
              <a:t>Presented by:</a:t>
            </a:r>
            <a:endParaRPr sz="1800" b="1">
              <a:solidFill>
                <a:srgbClr val="65717A"/>
              </a:solidFill>
              <a:latin typeface="Arial"/>
              <a:ea typeface="Arial"/>
              <a:cs typeface="Arial"/>
              <a:sym typeface="Arial"/>
            </a:endParaRPr>
          </a:p>
        </p:txBody>
      </p:sp>
      <p:grpSp>
        <p:nvGrpSpPr>
          <p:cNvPr id="183" name="Google Shape;183;p40"/>
          <p:cNvGrpSpPr/>
          <p:nvPr/>
        </p:nvGrpSpPr>
        <p:grpSpPr>
          <a:xfrm>
            <a:off x="1016897" y="1825418"/>
            <a:ext cx="7233779" cy="1386257"/>
            <a:chOff x="896900" y="706815"/>
            <a:chExt cx="7509373" cy="1543200"/>
          </a:xfrm>
        </p:grpSpPr>
        <p:pic>
          <p:nvPicPr>
            <p:cNvPr id="184" name="Google Shape;184;p40"/>
            <p:cNvPicPr preferRelativeResize="0"/>
            <p:nvPr/>
          </p:nvPicPr>
          <p:blipFill>
            <a:blip r:embed="rId3">
              <a:alphaModFix/>
            </a:blip>
            <a:stretch>
              <a:fillRect/>
            </a:stretch>
          </p:blipFill>
          <p:spPr>
            <a:xfrm>
              <a:off x="6863072" y="706815"/>
              <a:ext cx="1543200" cy="1543200"/>
            </a:xfrm>
            <a:prstGeom prst="ellipse">
              <a:avLst/>
            </a:prstGeom>
            <a:noFill/>
            <a:ln>
              <a:noFill/>
            </a:ln>
          </p:spPr>
        </p:pic>
        <p:pic>
          <p:nvPicPr>
            <p:cNvPr id="185" name="Google Shape;185;p40"/>
            <p:cNvPicPr preferRelativeResize="0"/>
            <p:nvPr/>
          </p:nvPicPr>
          <p:blipFill>
            <a:blip r:embed="rId4">
              <a:alphaModFix/>
            </a:blip>
            <a:stretch>
              <a:fillRect/>
            </a:stretch>
          </p:blipFill>
          <p:spPr>
            <a:xfrm>
              <a:off x="2903635" y="706815"/>
              <a:ext cx="1543200" cy="1543200"/>
            </a:xfrm>
            <a:prstGeom prst="ellipse">
              <a:avLst/>
            </a:prstGeom>
            <a:noFill/>
            <a:ln>
              <a:noFill/>
            </a:ln>
          </p:spPr>
        </p:pic>
        <p:pic>
          <p:nvPicPr>
            <p:cNvPr id="186" name="Google Shape;186;p40"/>
            <p:cNvPicPr preferRelativeResize="0"/>
            <p:nvPr/>
          </p:nvPicPr>
          <p:blipFill>
            <a:blip r:embed="rId5">
              <a:alphaModFix/>
            </a:blip>
            <a:stretch>
              <a:fillRect/>
            </a:stretch>
          </p:blipFill>
          <p:spPr>
            <a:xfrm>
              <a:off x="896900" y="706815"/>
              <a:ext cx="1543200" cy="1543200"/>
            </a:xfrm>
            <a:prstGeom prst="ellipse">
              <a:avLst/>
            </a:prstGeom>
            <a:noFill/>
            <a:ln>
              <a:noFill/>
            </a:ln>
          </p:spPr>
        </p:pic>
      </p:grpSp>
      <p:cxnSp>
        <p:nvCxnSpPr>
          <p:cNvPr id="187" name="Google Shape;187;p40"/>
          <p:cNvCxnSpPr/>
          <p:nvPr/>
        </p:nvCxnSpPr>
        <p:spPr>
          <a:xfrm>
            <a:off x="0" y="4440950"/>
            <a:ext cx="7980600" cy="0"/>
          </a:xfrm>
          <a:prstGeom prst="straightConnector1">
            <a:avLst/>
          </a:prstGeom>
          <a:noFill/>
          <a:ln w="38100" cap="flat" cmpd="sng">
            <a:solidFill>
              <a:srgbClr val="20C33F"/>
            </a:solidFill>
            <a:prstDash val="solid"/>
            <a:round/>
            <a:headEnd type="none" w="med" len="med"/>
            <a:tailEnd type="none" w="med" len="med"/>
          </a:ln>
        </p:spPr>
      </p:cxnSp>
      <p:sp>
        <p:nvSpPr>
          <p:cNvPr id="188" name="Google Shape;188;p40"/>
          <p:cNvSpPr txBox="1">
            <a:spLocks noGrp="1"/>
          </p:cNvSpPr>
          <p:nvPr>
            <p:ph type="body" idx="4294967295"/>
          </p:nvPr>
        </p:nvSpPr>
        <p:spPr>
          <a:xfrm>
            <a:off x="7739746" y="4702125"/>
            <a:ext cx="1202700" cy="3276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sz="1200">
                <a:solidFill>
                  <a:srgbClr val="65717A"/>
                </a:solidFill>
                <a:latin typeface="Red Hat Display Black"/>
                <a:ea typeface="Red Hat Display Black"/>
                <a:cs typeface="Red Hat Display Black"/>
                <a:sym typeface="Red Hat Display Black"/>
              </a:rPr>
              <a:t>GROUP 7</a:t>
            </a:r>
            <a:endParaRPr sz="1200">
              <a:solidFill>
                <a:srgbClr val="65717A"/>
              </a:solidFill>
              <a:latin typeface="Red Hat Display Black"/>
              <a:ea typeface="Red Hat Display Black"/>
              <a:cs typeface="Red Hat Display Black"/>
              <a:sym typeface="Red Hat Display Black"/>
            </a:endParaRPr>
          </a:p>
        </p:txBody>
      </p:sp>
      <p:pic>
        <p:nvPicPr>
          <p:cNvPr id="189" name="Google Shape;189;p40"/>
          <p:cNvPicPr preferRelativeResize="0"/>
          <p:nvPr/>
        </p:nvPicPr>
        <p:blipFill rotWithShape="1">
          <a:blip r:embed="rId6">
            <a:alphaModFix/>
          </a:blip>
          <a:srcRect l="24260" r="21061" b="46187"/>
          <a:stretch/>
        </p:blipFill>
        <p:spPr>
          <a:xfrm>
            <a:off x="4847475" y="1909376"/>
            <a:ext cx="112142700" cy="110373000"/>
          </a:xfrm>
          <a:prstGeom prst="ellipse">
            <a:avLst/>
          </a:prstGeom>
          <a:noFill/>
          <a:ln>
            <a:noFill/>
          </a:ln>
        </p:spPr>
      </p:pic>
      <p:pic>
        <p:nvPicPr>
          <p:cNvPr id="190" name="Google Shape;190;p40"/>
          <p:cNvPicPr preferRelativeResize="0"/>
          <p:nvPr/>
        </p:nvPicPr>
        <p:blipFill rotWithShape="1">
          <a:blip r:embed="rId6">
            <a:alphaModFix/>
          </a:blip>
          <a:srcRect l="10096" r="8284" b="46509"/>
          <a:stretch/>
        </p:blipFill>
        <p:spPr>
          <a:xfrm>
            <a:off x="4972175" y="1878600"/>
            <a:ext cx="1489200" cy="1386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41"/>
          <p:cNvPicPr preferRelativeResize="0"/>
          <p:nvPr/>
        </p:nvPicPr>
        <p:blipFill>
          <a:blip r:embed="rId3">
            <a:alphaModFix amt="49000"/>
          </a:blip>
          <a:stretch>
            <a:fillRect/>
          </a:stretch>
        </p:blipFill>
        <p:spPr>
          <a:xfrm>
            <a:off x="5875626" y="-1137775"/>
            <a:ext cx="4622851" cy="4622851"/>
          </a:xfrm>
          <a:prstGeom prst="rect">
            <a:avLst/>
          </a:prstGeom>
          <a:noFill/>
          <a:ln>
            <a:noFill/>
          </a:ln>
        </p:spPr>
      </p:pic>
      <p:sp>
        <p:nvSpPr>
          <p:cNvPr id="196" name="Google Shape;196;p41"/>
          <p:cNvSpPr txBox="1">
            <a:spLocks noGrp="1"/>
          </p:cNvSpPr>
          <p:nvPr>
            <p:ph type="title"/>
          </p:nvPr>
        </p:nvSpPr>
        <p:spPr>
          <a:xfrm>
            <a:off x="3482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Summary</a:t>
            </a:r>
            <a:endParaRPr>
              <a:solidFill>
                <a:schemeClr val="dk2"/>
              </a:solidFill>
            </a:endParaRPr>
          </a:p>
        </p:txBody>
      </p:sp>
      <p:cxnSp>
        <p:nvCxnSpPr>
          <p:cNvPr id="197" name="Google Shape;197;p41"/>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sp>
        <p:nvSpPr>
          <p:cNvPr id="198" name="Google Shape;198;p41"/>
          <p:cNvSpPr txBox="1"/>
          <p:nvPr/>
        </p:nvSpPr>
        <p:spPr>
          <a:xfrm>
            <a:off x="278550" y="1060025"/>
            <a:ext cx="8380500" cy="40635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The present document explores the different </a:t>
            </a:r>
            <a:r>
              <a:rPr lang="en" b="1">
                <a:latin typeface="Red Hat Display"/>
                <a:ea typeface="Red Hat Display"/>
                <a:cs typeface="Red Hat Display"/>
                <a:sym typeface="Red Hat Display"/>
              </a:rPr>
              <a:t>stages of Covid-19 evolution across Mexico City in 2020</a:t>
            </a:r>
            <a:r>
              <a:rPr lang="en">
                <a:latin typeface="Red Hat Display Medium"/>
                <a:ea typeface="Red Hat Display Medium"/>
                <a:cs typeface="Red Hat Display Medium"/>
                <a:sym typeface="Red Hat Display Medium"/>
              </a:rPr>
              <a:t>, and its correlation with global e</a:t>
            </a:r>
            <a:r>
              <a:rPr lang="en" b="1">
                <a:latin typeface="Red Hat Display"/>
                <a:ea typeface="Red Hat Display"/>
                <a:cs typeface="Red Hat Display"/>
                <a:sym typeface="Red Hat Display"/>
              </a:rPr>
              <a:t>conomic activity performance indicators</a:t>
            </a:r>
            <a:r>
              <a:rPr lang="en">
                <a:latin typeface="Red Hat Display Medium"/>
                <a:ea typeface="Red Hat Display Medium"/>
                <a:cs typeface="Red Hat Display Medium"/>
                <a:sym typeface="Red Hat Display Medium"/>
              </a:rPr>
              <a:t>. </a:t>
            </a:r>
            <a:endParaRPr>
              <a:latin typeface="Red Hat Display Medium"/>
              <a:ea typeface="Red Hat Display Medium"/>
              <a:cs typeface="Red Hat Display Medium"/>
              <a:sym typeface="Red Hat Display Medium"/>
            </a:endParaRPr>
          </a:p>
          <a:p>
            <a:pPr marL="457200" lvl="0" indent="0" algn="just" rtl="0">
              <a:spcBef>
                <a:spcPts val="0"/>
              </a:spcBef>
              <a:spcAft>
                <a:spcPts val="0"/>
              </a:spcAft>
              <a:buNone/>
            </a:pPr>
            <a:endParaRPr>
              <a:latin typeface="Red Hat Display Medium"/>
              <a:ea typeface="Red Hat Display Medium"/>
              <a:cs typeface="Red Hat Display Medium"/>
              <a:sym typeface="Red Hat Display Medium"/>
            </a:endParaRPr>
          </a:p>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There is a </a:t>
            </a:r>
            <a:r>
              <a:rPr lang="en" b="1">
                <a:latin typeface="Red Hat Display"/>
                <a:ea typeface="Red Hat Display"/>
                <a:cs typeface="Red Hat Display"/>
                <a:sym typeface="Red Hat Display"/>
              </a:rPr>
              <a:t>mismatch between governmental lockdown restrictions</a:t>
            </a:r>
            <a:r>
              <a:rPr lang="en">
                <a:latin typeface="Red Hat Display Medium"/>
                <a:ea typeface="Red Hat Display Medium"/>
                <a:cs typeface="Red Hat Display Medium"/>
                <a:sym typeface="Red Hat Display Medium"/>
              </a:rPr>
              <a:t> </a:t>
            </a:r>
            <a:r>
              <a:rPr lang="en" b="1">
                <a:latin typeface="Red Hat Display"/>
                <a:ea typeface="Red Hat Display"/>
                <a:cs typeface="Red Hat Display"/>
                <a:sym typeface="Red Hat Display"/>
              </a:rPr>
              <a:t>and actual Covid-19 active cases</a:t>
            </a:r>
            <a:r>
              <a:rPr lang="en">
                <a:latin typeface="Red Hat Display Medium"/>
                <a:ea typeface="Red Hat Display Medium"/>
                <a:cs typeface="Red Hat Display Medium"/>
                <a:sym typeface="Red Hat Display Medium"/>
              </a:rPr>
              <a:t> figures which rose dramatically by Q4 of 2020 when cases rose to a daily maximum of over 26 thousand active cases daily. </a:t>
            </a:r>
            <a:endParaRPr>
              <a:latin typeface="Red Hat Display Medium"/>
              <a:ea typeface="Red Hat Display Medium"/>
              <a:cs typeface="Red Hat Display Medium"/>
              <a:sym typeface="Red Hat Display Medium"/>
            </a:endParaRPr>
          </a:p>
          <a:p>
            <a:pPr marL="457200" lvl="0" indent="0" algn="just" rtl="0">
              <a:spcBef>
                <a:spcPts val="0"/>
              </a:spcBef>
              <a:spcAft>
                <a:spcPts val="0"/>
              </a:spcAft>
              <a:buNone/>
            </a:pPr>
            <a:endParaRPr>
              <a:latin typeface="Red Hat Display Medium"/>
              <a:ea typeface="Red Hat Display Medium"/>
              <a:cs typeface="Red Hat Display Medium"/>
              <a:sym typeface="Red Hat Display Medium"/>
            </a:endParaRPr>
          </a:p>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The deployment of governmental restrictions in early 2020 shows a correlation with the severe decrease in economic activity across all sectors (e.g.: -28% for secondary sector in Q2!). However, </a:t>
            </a:r>
            <a:r>
              <a:rPr lang="en" b="1">
                <a:latin typeface="Red Hat Display"/>
                <a:ea typeface="Red Hat Display"/>
                <a:cs typeface="Red Hat Display"/>
                <a:sym typeface="Red Hat Display"/>
              </a:rPr>
              <a:t>as restrictions were lifted by mid-late 2020</a:t>
            </a:r>
            <a:r>
              <a:rPr lang="en">
                <a:latin typeface="Red Hat Display Medium"/>
                <a:ea typeface="Red Hat Display Medium"/>
                <a:cs typeface="Red Hat Display Medium"/>
                <a:sym typeface="Red Hat Display Medium"/>
              </a:rPr>
              <a:t>, Covid-19 cases rose to an average of 13.6 thousand daily active cases during Q4 but the </a:t>
            </a:r>
            <a:r>
              <a:rPr lang="en" b="1">
                <a:latin typeface="Red Hat Display"/>
                <a:ea typeface="Red Hat Display"/>
                <a:cs typeface="Red Hat Display"/>
                <a:sym typeface="Red Hat Display"/>
              </a:rPr>
              <a:t>industry did not recover accordingly.</a:t>
            </a:r>
            <a:r>
              <a:rPr lang="en">
                <a:latin typeface="Red Hat Display Medium"/>
                <a:ea typeface="Red Hat Display Medium"/>
                <a:cs typeface="Red Hat Display Medium"/>
                <a:sym typeface="Red Hat Display Medium"/>
              </a:rPr>
              <a:t> </a:t>
            </a:r>
            <a:endParaRPr>
              <a:latin typeface="Red Hat Display Medium"/>
              <a:ea typeface="Red Hat Display Medium"/>
              <a:cs typeface="Red Hat Display Medium"/>
              <a:sym typeface="Red Hat Display Medium"/>
            </a:endParaRPr>
          </a:p>
          <a:p>
            <a:pPr marL="457200" lvl="0" indent="0" algn="just" rtl="0">
              <a:spcBef>
                <a:spcPts val="0"/>
              </a:spcBef>
              <a:spcAft>
                <a:spcPts val="0"/>
              </a:spcAft>
              <a:buNone/>
            </a:pPr>
            <a:endParaRPr>
              <a:latin typeface="Red Hat Display Medium"/>
              <a:ea typeface="Red Hat Display Medium"/>
              <a:cs typeface="Red Hat Display Medium"/>
              <a:sym typeface="Red Hat Display Medium"/>
            </a:endParaRPr>
          </a:p>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Nonetheless, the informal sector and street economic activities are less bound to be paralized by stringent restrictions. We explored the </a:t>
            </a:r>
            <a:r>
              <a:rPr lang="en" b="1">
                <a:latin typeface="Red Hat Display"/>
                <a:ea typeface="Red Hat Display"/>
                <a:cs typeface="Red Hat Display"/>
                <a:sym typeface="Red Hat Display"/>
              </a:rPr>
              <a:t>tentative correlation between street economic activity hubs</a:t>
            </a:r>
            <a:r>
              <a:rPr lang="en">
                <a:latin typeface="Red Hat Display Medium"/>
                <a:ea typeface="Red Hat Display Medium"/>
                <a:cs typeface="Red Hat Display Medium"/>
                <a:sym typeface="Red Hat Display Medium"/>
              </a:rPr>
              <a:t>, such as “tianguis”,</a:t>
            </a:r>
            <a:r>
              <a:rPr lang="en" b="1">
                <a:latin typeface="Red Hat Display"/>
                <a:ea typeface="Red Hat Display"/>
                <a:cs typeface="Red Hat Display"/>
                <a:sym typeface="Red Hat Display"/>
              </a:rPr>
              <a:t> and active Covid-19 cases</a:t>
            </a:r>
            <a:r>
              <a:rPr lang="en">
                <a:latin typeface="Red Hat Display Medium"/>
                <a:ea typeface="Red Hat Display Medium"/>
                <a:cs typeface="Red Hat Display Medium"/>
                <a:sym typeface="Red Hat Display Medium"/>
              </a:rPr>
              <a:t>. </a:t>
            </a:r>
            <a:endParaRPr>
              <a:latin typeface="Red Hat Display Medium"/>
              <a:ea typeface="Red Hat Display Medium"/>
              <a:cs typeface="Red Hat Display Medium"/>
              <a:sym typeface="Red Hat Display Medium"/>
            </a:endParaRPr>
          </a:p>
          <a:p>
            <a:pPr marL="457200" lvl="0" indent="0" algn="just" rtl="0">
              <a:spcBef>
                <a:spcPts val="0"/>
              </a:spcBef>
              <a:spcAft>
                <a:spcPts val="0"/>
              </a:spcAft>
              <a:buNone/>
            </a:pPr>
            <a:endParaRPr>
              <a:latin typeface="Red Hat Display Medium"/>
              <a:ea typeface="Red Hat Display Medium"/>
              <a:cs typeface="Red Hat Display Medium"/>
              <a:sym typeface="Red Hat Display Medium"/>
            </a:endParaRPr>
          </a:p>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A top level analysis shows that those </a:t>
            </a:r>
            <a:r>
              <a:rPr lang="en" b="1">
                <a:latin typeface="Red Hat Display"/>
                <a:ea typeface="Red Hat Display"/>
                <a:cs typeface="Red Hat Display"/>
                <a:sym typeface="Red Hat Display"/>
              </a:rPr>
              <a:t>districts with more and highly crowded street markets</a:t>
            </a:r>
            <a:r>
              <a:rPr lang="en">
                <a:latin typeface="Red Hat Display Medium"/>
                <a:ea typeface="Red Hat Display Medium"/>
                <a:cs typeface="Red Hat Display Medium"/>
                <a:sym typeface="Red Hat Display Medium"/>
              </a:rPr>
              <a:t> tend to match with those districts with </a:t>
            </a:r>
            <a:r>
              <a:rPr lang="en" b="1">
                <a:latin typeface="Red Hat Display"/>
                <a:ea typeface="Red Hat Display"/>
                <a:cs typeface="Red Hat Display"/>
                <a:sym typeface="Red Hat Display"/>
              </a:rPr>
              <a:t>higher amount of active Covid-19 cases</a:t>
            </a:r>
            <a:r>
              <a:rPr lang="en">
                <a:latin typeface="Red Hat Display Medium"/>
                <a:ea typeface="Red Hat Display Medium"/>
                <a:cs typeface="Red Hat Display Medium"/>
                <a:sym typeface="Red Hat Display Medium"/>
              </a:rPr>
              <a:t>.</a:t>
            </a:r>
            <a:endParaRPr>
              <a:latin typeface="Red Hat Display Medium"/>
              <a:ea typeface="Red Hat Display Medium"/>
              <a:cs typeface="Red Hat Display Medium"/>
              <a:sym typeface="Red Hat Display Medium"/>
            </a:endParaRPr>
          </a:p>
        </p:txBody>
      </p:sp>
      <p:pic>
        <p:nvPicPr>
          <p:cNvPr id="199" name="Google Shape;199;p41"/>
          <p:cNvPicPr preferRelativeResize="0"/>
          <p:nvPr/>
        </p:nvPicPr>
        <p:blipFill>
          <a:blip r:embed="rId4">
            <a:alphaModFix/>
          </a:blip>
          <a:stretch>
            <a:fillRect/>
          </a:stretch>
        </p:blipFill>
        <p:spPr>
          <a:xfrm>
            <a:off x="348225" y="1117175"/>
            <a:ext cx="320451" cy="320451"/>
          </a:xfrm>
          <a:prstGeom prst="rect">
            <a:avLst/>
          </a:prstGeom>
          <a:noFill/>
          <a:ln>
            <a:noFill/>
          </a:ln>
        </p:spPr>
      </p:pic>
      <p:pic>
        <p:nvPicPr>
          <p:cNvPr id="200" name="Google Shape;200;p41"/>
          <p:cNvPicPr preferRelativeResize="0"/>
          <p:nvPr/>
        </p:nvPicPr>
        <p:blipFill>
          <a:blip r:embed="rId4">
            <a:alphaModFix/>
          </a:blip>
          <a:stretch>
            <a:fillRect/>
          </a:stretch>
        </p:blipFill>
        <p:spPr>
          <a:xfrm>
            <a:off x="348225" y="1745825"/>
            <a:ext cx="320451" cy="320451"/>
          </a:xfrm>
          <a:prstGeom prst="rect">
            <a:avLst/>
          </a:prstGeom>
          <a:noFill/>
          <a:ln>
            <a:noFill/>
          </a:ln>
        </p:spPr>
      </p:pic>
      <p:pic>
        <p:nvPicPr>
          <p:cNvPr id="201" name="Google Shape;201;p41"/>
          <p:cNvPicPr preferRelativeResize="0"/>
          <p:nvPr/>
        </p:nvPicPr>
        <p:blipFill>
          <a:blip r:embed="rId4">
            <a:alphaModFix/>
          </a:blip>
          <a:stretch>
            <a:fillRect/>
          </a:stretch>
        </p:blipFill>
        <p:spPr>
          <a:xfrm>
            <a:off x="348225" y="2584025"/>
            <a:ext cx="320451" cy="320451"/>
          </a:xfrm>
          <a:prstGeom prst="rect">
            <a:avLst/>
          </a:prstGeom>
          <a:noFill/>
          <a:ln>
            <a:noFill/>
          </a:ln>
        </p:spPr>
      </p:pic>
      <p:pic>
        <p:nvPicPr>
          <p:cNvPr id="202" name="Google Shape;202;p41"/>
          <p:cNvPicPr preferRelativeResize="0"/>
          <p:nvPr/>
        </p:nvPicPr>
        <p:blipFill>
          <a:blip r:embed="rId4">
            <a:alphaModFix/>
          </a:blip>
          <a:stretch>
            <a:fillRect/>
          </a:stretch>
        </p:blipFill>
        <p:spPr>
          <a:xfrm>
            <a:off x="348225" y="3669875"/>
            <a:ext cx="320451" cy="320451"/>
          </a:xfrm>
          <a:prstGeom prst="rect">
            <a:avLst/>
          </a:prstGeom>
          <a:noFill/>
          <a:ln>
            <a:noFill/>
          </a:ln>
        </p:spPr>
      </p:pic>
      <p:pic>
        <p:nvPicPr>
          <p:cNvPr id="203" name="Google Shape;203;p41"/>
          <p:cNvPicPr preferRelativeResize="0"/>
          <p:nvPr/>
        </p:nvPicPr>
        <p:blipFill>
          <a:blip r:embed="rId4">
            <a:alphaModFix/>
          </a:blip>
          <a:stretch>
            <a:fillRect/>
          </a:stretch>
        </p:blipFill>
        <p:spPr>
          <a:xfrm>
            <a:off x="348225" y="4527125"/>
            <a:ext cx="320451" cy="3204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42"/>
          <p:cNvSpPr txBox="1"/>
          <p:nvPr/>
        </p:nvSpPr>
        <p:spPr>
          <a:xfrm>
            <a:off x="348225" y="3008813"/>
            <a:ext cx="801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Red Hat Display Black"/>
                <a:ea typeface="Red Hat Display Black"/>
                <a:cs typeface="Red Hat Display Black"/>
                <a:sym typeface="Red Hat Display Black"/>
              </a:rPr>
              <a:t>Explored sources</a:t>
            </a:r>
            <a:endParaRPr sz="1600">
              <a:solidFill>
                <a:schemeClr val="dk2"/>
              </a:solidFill>
              <a:latin typeface="Red Hat Display Black"/>
              <a:ea typeface="Red Hat Display Black"/>
              <a:cs typeface="Red Hat Display Black"/>
              <a:sym typeface="Red Hat Display Black"/>
            </a:endParaRPr>
          </a:p>
        </p:txBody>
      </p:sp>
      <p:pic>
        <p:nvPicPr>
          <p:cNvPr id="209" name="Google Shape;209;p42"/>
          <p:cNvPicPr preferRelativeResize="0"/>
          <p:nvPr/>
        </p:nvPicPr>
        <p:blipFill rotWithShape="1">
          <a:blip r:embed="rId3">
            <a:alphaModFix/>
          </a:blip>
          <a:srcRect l="4087" t="15702" r="9489" b="15729"/>
          <a:stretch/>
        </p:blipFill>
        <p:spPr>
          <a:xfrm>
            <a:off x="1249600" y="3674926"/>
            <a:ext cx="1884143" cy="846700"/>
          </a:xfrm>
          <a:prstGeom prst="rect">
            <a:avLst/>
          </a:prstGeom>
          <a:noFill/>
          <a:ln>
            <a:noFill/>
          </a:ln>
        </p:spPr>
      </p:pic>
      <p:pic>
        <p:nvPicPr>
          <p:cNvPr id="210" name="Google Shape;210;p42"/>
          <p:cNvPicPr preferRelativeResize="0"/>
          <p:nvPr/>
        </p:nvPicPr>
        <p:blipFill>
          <a:blip r:embed="rId4">
            <a:alphaModFix/>
          </a:blip>
          <a:stretch>
            <a:fillRect/>
          </a:stretch>
        </p:blipFill>
        <p:spPr>
          <a:xfrm>
            <a:off x="4186275" y="3632675"/>
            <a:ext cx="813460" cy="846699"/>
          </a:xfrm>
          <a:prstGeom prst="rect">
            <a:avLst/>
          </a:prstGeom>
          <a:noFill/>
          <a:ln>
            <a:noFill/>
          </a:ln>
        </p:spPr>
      </p:pic>
      <p:cxnSp>
        <p:nvCxnSpPr>
          <p:cNvPr id="211" name="Google Shape;211;p42"/>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sp>
        <p:nvSpPr>
          <p:cNvPr id="212" name="Google Shape;212;p42"/>
          <p:cNvSpPr txBox="1">
            <a:spLocks noGrp="1"/>
          </p:cNvSpPr>
          <p:nvPr>
            <p:ph type="title"/>
          </p:nvPr>
        </p:nvSpPr>
        <p:spPr>
          <a:xfrm>
            <a:off x="3482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Background, Scope &amp; Approach </a:t>
            </a:r>
            <a:endParaRPr>
              <a:solidFill>
                <a:schemeClr val="dk2"/>
              </a:solidFill>
            </a:endParaRPr>
          </a:p>
        </p:txBody>
      </p:sp>
      <p:sp>
        <p:nvSpPr>
          <p:cNvPr id="213" name="Google Shape;213;p42"/>
          <p:cNvSpPr txBox="1"/>
          <p:nvPr/>
        </p:nvSpPr>
        <p:spPr>
          <a:xfrm>
            <a:off x="348225" y="1122863"/>
            <a:ext cx="801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Red Hat Display Black"/>
                <a:ea typeface="Red Hat Display Black"/>
                <a:cs typeface="Red Hat Display Black"/>
                <a:sym typeface="Red Hat Display Black"/>
              </a:rPr>
              <a:t>Research Inquiries</a:t>
            </a:r>
            <a:endParaRPr sz="1600">
              <a:solidFill>
                <a:schemeClr val="dk2"/>
              </a:solidFill>
              <a:latin typeface="Red Hat Display Black"/>
              <a:ea typeface="Red Hat Display Black"/>
              <a:cs typeface="Red Hat Display Black"/>
              <a:sym typeface="Red Hat Display Black"/>
            </a:endParaRPr>
          </a:p>
        </p:txBody>
      </p:sp>
      <p:sp>
        <p:nvSpPr>
          <p:cNvPr id="214" name="Google Shape;214;p42"/>
          <p:cNvSpPr txBox="1"/>
          <p:nvPr/>
        </p:nvSpPr>
        <p:spPr>
          <a:xfrm>
            <a:off x="335925" y="1553963"/>
            <a:ext cx="8037900" cy="1262100"/>
          </a:xfrm>
          <a:prstGeom prst="rect">
            <a:avLst/>
          </a:prstGeom>
          <a:noFill/>
          <a:ln>
            <a:noFill/>
          </a:ln>
        </p:spPr>
        <p:txBody>
          <a:bodyPr spcFirstLastPara="1" wrap="square" lIns="91425" tIns="91425" rIns="91425" bIns="91425" anchor="t" anchorCtr="0">
            <a:spAutoFit/>
          </a:bodyPr>
          <a:lstStyle/>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How were (1) the evolution of </a:t>
            </a:r>
            <a:r>
              <a:rPr lang="en">
                <a:latin typeface="Red Hat Display Black"/>
                <a:ea typeface="Red Hat Display Black"/>
                <a:cs typeface="Red Hat Display Black"/>
                <a:sym typeface="Red Hat Display Black"/>
              </a:rPr>
              <a:t>economic activity</a:t>
            </a:r>
            <a:r>
              <a:rPr lang="en">
                <a:latin typeface="Red Hat Display Medium"/>
                <a:ea typeface="Red Hat Display Medium"/>
                <a:cs typeface="Red Hat Display Medium"/>
                <a:sym typeface="Red Hat Display Medium"/>
              </a:rPr>
              <a:t>, (2) </a:t>
            </a:r>
            <a:r>
              <a:rPr lang="en">
                <a:latin typeface="Red Hat Display Black"/>
                <a:ea typeface="Red Hat Display Black"/>
                <a:cs typeface="Red Hat Display Black"/>
                <a:sym typeface="Red Hat Display Black"/>
              </a:rPr>
              <a:t>governmental restrictions </a:t>
            </a:r>
            <a:r>
              <a:rPr lang="en">
                <a:latin typeface="Red Hat Display Medium"/>
                <a:ea typeface="Red Hat Display Medium"/>
                <a:cs typeface="Red Hat Display Medium"/>
                <a:sym typeface="Red Hat Display Medium"/>
              </a:rPr>
              <a:t>and (3) </a:t>
            </a:r>
            <a:r>
              <a:rPr lang="en">
                <a:latin typeface="Red Hat Display Black"/>
                <a:ea typeface="Red Hat Display Black"/>
                <a:cs typeface="Red Hat Display Black"/>
                <a:sym typeface="Red Hat Display Black"/>
              </a:rPr>
              <a:t>Covid-19 spreading</a:t>
            </a:r>
            <a:r>
              <a:rPr lang="en">
                <a:latin typeface="Red Hat Display Medium"/>
                <a:ea typeface="Red Hat Display Medium"/>
                <a:cs typeface="Red Hat Display Medium"/>
                <a:sym typeface="Red Hat Display Medium"/>
              </a:rPr>
              <a:t>, interrelated at a local urban level? </a:t>
            </a:r>
            <a:r>
              <a:rPr lang="en" sz="1000">
                <a:latin typeface="Red Hat Display Medium"/>
                <a:ea typeface="Red Hat Display Medium"/>
                <a:cs typeface="Red Hat Display Medium"/>
                <a:sym typeface="Red Hat Display Medium"/>
              </a:rPr>
              <a:t>(Scope: Mexico City, 2020)</a:t>
            </a:r>
            <a:endParaRPr sz="1000">
              <a:latin typeface="Red Hat Display Medium"/>
              <a:ea typeface="Red Hat Display Medium"/>
              <a:cs typeface="Red Hat Display Medium"/>
              <a:sym typeface="Red Hat Display Medium"/>
            </a:endParaRPr>
          </a:p>
          <a:p>
            <a:pPr marL="457200" lvl="0" indent="0" algn="just" rtl="0">
              <a:spcBef>
                <a:spcPts val="0"/>
              </a:spcBef>
              <a:spcAft>
                <a:spcPts val="0"/>
              </a:spcAft>
              <a:buNone/>
            </a:pPr>
            <a:endParaRPr>
              <a:latin typeface="Red Hat Display Medium"/>
              <a:ea typeface="Red Hat Display Medium"/>
              <a:cs typeface="Red Hat Display Medium"/>
              <a:sym typeface="Red Hat Display Medium"/>
            </a:endParaRPr>
          </a:p>
          <a:p>
            <a:pPr marL="457200" lvl="0" indent="-317500" algn="just" rtl="0">
              <a:spcBef>
                <a:spcPts val="0"/>
              </a:spcBef>
              <a:spcAft>
                <a:spcPts val="0"/>
              </a:spcAft>
              <a:buSzPts val="1400"/>
              <a:buFont typeface="Red Hat Display Medium"/>
              <a:buChar char="●"/>
            </a:pPr>
            <a:r>
              <a:rPr lang="en">
                <a:latin typeface="Red Hat Display Medium"/>
                <a:ea typeface="Red Hat Display Medium"/>
                <a:cs typeface="Red Hat Display Medium"/>
                <a:sym typeface="Red Hat Display Medium"/>
              </a:rPr>
              <a:t>Can we provide some evidence of the correlation between </a:t>
            </a:r>
            <a:r>
              <a:rPr lang="en">
                <a:latin typeface="Red Hat Display Black"/>
                <a:ea typeface="Red Hat Display Black"/>
                <a:cs typeface="Red Hat Display Black"/>
                <a:sym typeface="Red Hat Display Black"/>
              </a:rPr>
              <a:t>informal and/or street economic activities </a:t>
            </a:r>
            <a:r>
              <a:rPr lang="en">
                <a:latin typeface="Red Hat Display Medium"/>
                <a:ea typeface="Red Hat Display Medium"/>
                <a:cs typeface="Red Hat Display Medium"/>
                <a:sym typeface="Red Hat Display Medium"/>
              </a:rPr>
              <a:t>and </a:t>
            </a:r>
            <a:r>
              <a:rPr lang="en">
                <a:latin typeface="Red Hat Display Black"/>
                <a:ea typeface="Red Hat Display Black"/>
                <a:cs typeface="Red Hat Display Black"/>
                <a:sym typeface="Red Hat Display Black"/>
              </a:rPr>
              <a:t>spreading of Covid-19</a:t>
            </a:r>
            <a:r>
              <a:rPr lang="en">
                <a:latin typeface="Red Hat Display Medium"/>
                <a:ea typeface="Red Hat Display Medium"/>
                <a:cs typeface="Red Hat Display Medium"/>
                <a:sym typeface="Red Hat Display Medium"/>
              </a:rPr>
              <a:t>? </a:t>
            </a:r>
            <a:r>
              <a:rPr lang="en" sz="1000">
                <a:latin typeface="Red Hat Display Medium"/>
                <a:ea typeface="Red Hat Display Medium"/>
                <a:cs typeface="Red Hat Display Medium"/>
                <a:sym typeface="Red Hat Display Medium"/>
              </a:rPr>
              <a:t>(Scope: Mexico City, 2020)</a:t>
            </a:r>
            <a:endParaRPr sz="1000">
              <a:latin typeface="Red Hat Display Medium"/>
              <a:ea typeface="Red Hat Display Medium"/>
              <a:cs typeface="Red Hat Display Medium"/>
              <a:sym typeface="Red Hat Display Medium"/>
            </a:endParaRPr>
          </a:p>
        </p:txBody>
      </p:sp>
      <p:grpSp>
        <p:nvGrpSpPr>
          <p:cNvPr id="215" name="Google Shape;215;p42"/>
          <p:cNvGrpSpPr/>
          <p:nvPr/>
        </p:nvGrpSpPr>
        <p:grpSpPr>
          <a:xfrm>
            <a:off x="6118973" y="3742825"/>
            <a:ext cx="1775422" cy="626400"/>
            <a:chOff x="6858823" y="4066675"/>
            <a:chExt cx="1775422" cy="626400"/>
          </a:xfrm>
        </p:grpSpPr>
        <p:pic>
          <p:nvPicPr>
            <p:cNvPr id="216" name="Google Shape;216;p42"/>
            <p:cNvPicPr preferRelativeResize="0"/>
            <p:nvPr/>
          </p:nvPicPr>
          <p:blipFill>
            <a:blip r:embed="rId5">
              <a:alphaModFix/>
            </a:blip>
            <a:stretch>
              <a:fillRect/>
            </a:stretch>
          </p:blipFill>
          <p:spPr>
            <a:xfrm>
              <a:off x="6858823" y="4066675"/>
              <a:ext cx="535462" cy="626400"/>
            </a:xfrm>
            <a:prstGeom prst="rect">
              <a:avLst/>
            </a:prstGeom>
            <a:noFill/>
            <a:ln>
              <a:noFill/>
            </a:ln>
          </p:spPr>
        </p:pic>
        <p:pic>
          <p:nvPicPr>
            <p:cNvPr id="217" name="Google Shape;217;p42"/>
            <p:cNvPicPr preferRelativeResize="0"/>
            <p:nvPr/>
          </p:nvPicPr>
          <p:blipFill>
            <a:blip r:embed="rId6">
              <a:alphaModFix/>
            </a:blip>
            <a:stretch>
              <a:fillRect/>
            </a:stretch>
          </p:blipFill>
          <p:spPr>
            <a:xfrm>
              <a:off x="7441900" y="4225990"/>
              <a:ext cx="1192345" cy="403001"/>
            </a:xfrm>
            <a:prstGeom prst="rect">
              <a:avLst/>
            </a:prstGeom>
            <a:noFill/>
            <a:ln>
              <a:noFill/>
            </a:ln>
          </p:spPr>
        </p:pic>
      </p:grpSp>
      <p:sp>
        <p:nvSpPr>
          <p:cNvPr id="218" name="Google Shape;218;p42"/>
          <p:cNvSpPr txBox="1"/>
          <p:nvPr/>
        </p:nvSpPr>
        <p:spPr>
          <a:xfrm>
            <a:off x="1068575" y="4756625"/>
            <a:ext cx="79371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i="1">
                <a:solidFill>
                  <a:schemeClr val="dk1"/>
                </a:solidFill>
                <a:latin typeface="Red Hat Display"/>
                <a:ea typeface="Red Hat Display"/>
                <a:cs typeface="Red Hat Display"/>
                <a:sym typeface="Red Hat Display"/>
              </a:rPr>
              <a:t>Sources: SINAVE Historico de casos COVID 19 por colonia, Economic activity measured by INEGI Index, Geo location of street market stores by Alcaldia</a:t>
            </a:r>
            <a:r>
              <a:rPr lang="en" sz="800" i="1">
                <a:latin typeface="Red Hat Display"/>
                <a:ea typeface="Red Hat Display"/>
                <a:cs typeface="Red Hat Display"/>
                <a:sym typeface="Red Hat Display"/>
              </a:rPr>
              <a:t>, 2020.</a:t>
            </a:r>
            <a:endParaRPr sz="900" i="1">
              <a:solidFill>
                <a:schemeClr val="dk1"/>
              </a:solidFill>
              <a:latin typeface="Red Hat Display"/>
              <a:ea typeface="Red Hat Display"/>
              <a:cs typeface="Red Hat Display"/>
              <a:sym typeface="Red Hat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43"/>
          <p:cNvSpPr txBox="1">
            <a:spLocks noGrp="1"/>
          </p:cNvSpPr>
          <p:nvPr>
            <p:ph type="body" idx="1"/>
          </p:nvPr>
        </p:nvSpPr>
        <p:spPr>
          <a:xfrm>
            <a:off x="472975" y="2312400"/>
            <a:ext cx="1885500" cy="1261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a:solidFill>
                  <a:schemeClr val="accent4"/>
                </a:solidFill>
                <a:latin typeface="Red Hat Display Black"/>
                <a:ea typeface="Red Hat Display Black"/>
                <a:cs typeface="Red Hat Display Black"/>
                <a:sym typeface="Red Hat Display Black"/>
              </a:rPr>
              <a:t>COVID 19 Cases</a:t>
            </a:r>
            <a:endParaRPr sz="1500">
              <a:solidFill>
                <a:schemeClr val="accent4"/>
              </a:solidFill>
              <a:latin typeface="Red Hat Display Black"/>
              <a:ea typeface="Red Hat Display Black"/>
              <a:cs typeface="Red Hat Display Black"/>
              <a:sym typeface="Red Hat Display Black"/>
            </a:endParaRPr>
          </a:p>
          <a:p>
            <a:pPr marL="0" lvl="0" indent="0" algn="ctr" rtl="0">
              <a:spcBef>
                <a:spcPts val="600"/>
              </a:spcBef>
              <a:spcAft>
                <a:spcPts val="0"/>
              </a:spcAft>
              <a:buNone/>
            </a:pPr>
            <a:endParaRPr sz="900">
              <a:solidFill>
                <a:schemeClr val="accent1"/>
              </a:solidFill>
              <a:latin typeface="Red Hat Display Black"/>
              <a:ea typeface="Red Hat Display Black"/>
              <a:cs typeface="Red Hat Display Black"/>
              <a:sym typeface="Red Hat Display Black"/>
            </a:endParaRPr>
          </a:p>
          <a:p>
            <a:pPr marL="0" lvl="0" indent="0" algn="ctr" rtl="0">
              <a:spcBef>
                <a:spcPts val="600"/>
              </a:spcBef>
              <a:spcAft>
                <a:spcPts val="0"/>
              </a:spcAft>
              <a:buNone/>
            </a:pPr>
            <a:r>
              <a:rPr lang="en" sz="900">
                <a:latin typeface="Red Hat Display Black"/>
                <a:ea typeface="Red Hat Display Black"/>
                <a:cs typeface="Red Hat Display Black"/>
                <a:sym typeface="Red Hat Display Black"/>
              </a:rPr>
              <a:t>Analyze:</a:t>
            </a:r>
            <a:endParaRPr sz="900">
              <a:latin typeface="Red Hat Display Black"/>
              <a:ea typeface="Red Hat Display Black"/>
              <a:cs typeface="Red Hat Display Black"/>
              <a:sym typeface="Red Hat Display Black"/>
            </a:endParaRPr>
          </a:p>
          <a:p>
            <a:pPr marL="0" lvl="0" indent="0" algn="ctr" rtl="0">
              <a:spcBef>
                <a:spcPts val="600"/>
              </a:spcBef>
              <a:spcAft>
                <a:spcPts val="0"/>
              </a:spcAft>
              <a:buNone/>
            </a:pPr>
            <a:r>
              <a:rPr lang="en" sz="1100" i="1">
                <a:solidFill>
                  <a:srgbClr val="434343"/>
                </a:solidFill>
                <a:latin typeface="Red Hat Display Black"/>
                <a:ea typeface="Red Hat Display Black"/>
                <a:cs typeface="Red Hat Display Black"/>
                <a:sym typeface="Red Hat Display Black"/>
              </a:rPr>
              <a:t>Number of positive cases in México city by Quarter from Jan-Dec 2020.</a:t>
            </a:r>
            <a:endParaRPr sz="1100" i="1">
              <a:solidFill>
                <a:srgbClr val="434343"/>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i="1">
              <a:solidFill>
                <a:srgbClr val="212529"/>
              </a:solidFill>
              <a:highlight>
                <a:srgbClr val="FBFBFB"/>
              </a:highlight>
              <a:latin typeface="Arial"/>
              <a:ea typeface="Arial"/>
              <a:cs typeface="Arial"/>
              <a:sym typeface="Arial"/>
            </a:endParaRPr>
          </a:p>
        </p:txBody>
      </p:sp>
      <p:sp>
        <p:nvSpPr>
          <p:cNvPr id="224" name="Google Shape;224;p43"/>
          <p:cNvSpPr txBox="1">
            <a:spLocks noGrp="1"/>
          </p:cNvSpPr>
          <p:nvPr>
            <p:ph type="body" idx="1"/>
          </p:nvPr>
        </p:nvSpPr>
        <p:spPr>
          <a:xfrm>
            <a:off x="3066755" y="2312400"/>
            <a:ext cx="2685000" cy="1704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a:solidFill>
                  <a:srgbClr val="3C78D8"/>
                </a:solidFill>
                <a:latin typeface="Red Hat Display Black"/>
                <a:ea typeface="Red Hat Display Black"/>
                <a:cs typeface="Red Hat Display Black"/>
                <a:sym typeface="Red Hat Display Black"/>
              </a:rPr>
              <a:t>Restrictions placed by Government</a:t>
            </a:r>
            <a:endParaRPr sz="1500">
              <a:solidFill>
                <a:srgbClr val="3C78D8"/>
              </a:solidFill>
              <a:latin typeface="Red Hat Display Black"/>
              <a:ea typeface="Red Hat Display Black"/>
              <a:cs typeface="Red Hat Display Black"/>
              <a:sym typeface="Red Hat Display Black"/>
            </a:endParaRPr>
          </a:p>
          <a:p>
            <a:pPr marL="0" lvl="0" indent="0" algn="ctr" rtl="0">
              <a:spcBef>
                <a:spcPts val="600"/>
              </a:spcBef>
              <a:spcAft>
                <a:spcPts val="0"/>
              </a:spcAft>
              <a:buNone/>
            </a:pPr>
            <a:r>
              <a:rPr lang="en" sz="900">
                <a:latin typeface="Red Hat Display Black"/>
                <a:ea typeface="Red Hat Display Black"/>
                <a:cs typeface="Red Hat Display Black"/>
                <a:sym typeface="Red Hat Display Black"/>
              </a:rPr>
              <a:t>Analyze:</a:t>
            </a:r>
            <a:endParaRPr sz="900">
              <a:latin typeface="Red Hat Display Black"/>
              <a:ea typeface="Red Hat Display Black"/>
              <a:cs typeface="Red Hat Display Black"/>
              <a:sym typeface="Red Hat Display Black"/>
            </a:endParaRPr>
          </a:p>
          <a:p>
            <a:pPr marL="0" lvl="0" indent="0" algn="ctr" rtl="0">
              <a:spcBef>
                <a:spcPts val="600"/>
              </a:spcBef>
              <a:spcAft>
                <a:spcPts val="0"/>
              </a:spcAft>
              <a:buNone/>
            </a:pPr>
            <a:r>
              <a:rPr lang="en" sz="1100" i="1">
                <a:solidFill>
                  <a:srgbClr val="434343"/>
                </a:solidFill>
                <a:latin typeface="Red Hat Display Black"/>
                <a:ea typeface="Red Hat Display Black"/>
                <a:cs typeface="Red Hat Display Black"/>
                <a:sym typeface="Red Hat Display Black"/>
              </a:rPr>
              <a:t>Quantity &amp; type of restrictions by Quarter.</a:t>
            </a:r>
            <a:endParaRPr sz="1100" i="1">
              <a:solidFill>
                <a:srgbClr val="434343"/>
              </a:solidFill>
              <a:latin typeface="Red Hat Display Black"/>
              <a:ea typeface="Red Hat Display Black"/>
              <a:cs typeface="Red Hat Display Black"/>
              <a:sym typeface="Red Hat Display Black"/>
            </a:endParaRPr>
          </a:p>
          <a:p>
            <a:pPr marL="457200" lvl="0" indent="0" algn="l" rtl="0">
              <a:spcBef>
                <a:spcPts val="600"/>
              </a:spcBef>
              <a:spcAft>
                <a:spcPts val="0"/>
              </a:spcAft>
              <a:buNone/>
            </a:pPr>
            <a:endParaRPr sz="1100">
              <a:solidFill>
                <a:srgbClr val="434343"/>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800">
              <a:solidFill>
                <a:srgbClr val="434343"/>
              </a:solidFill>
              <a:highlight>
                <a:srgbClr val="FBFBFB"/>
              </a:highlight>
              <a:latin typeface="Arial"/>
              <a:ea typeface="Arial"/>
              <a:cs typeface="Arial"/>
              <a:sym typeface="Arial"/>
            </a:endParaRPr>
          </a:p>
        </p:txBody>
      </p:sp>
      <p:sp>
        <p:nvSpPr>
          <p:cNvPr id="225" name="Google Shape;225;p43"/>
          <p:cNvSpPr txBox="1">
            <a:spLocks noGrp="1"/>
          </p:cNvSpPr>
          <p:nvPr>
            <p:ph type="body" idx="1"/>
          </p:nvPr>
        </p:nvSpPr>
        <p:spPr>
          <a:xfrm>
            <a:off x="6383797" y="2312400"/>
            <a:ext cx="2297400" cy="1261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sz="1500">
                <a:solidFill>
                  <a:srgbClr val="6AA84F"/>
                </a:solidFill>
                <a:latin typeface="Red Hat Display Black"/>
                <a:ea typeface="Red Hat Display Black"/>
                <a:cs typeface="Red Hat Display Black"/>
                <a:sym typeface="Red Hat Display Black"/>
              </a:rPr>
              <a:t>Economic Activity</a:t>
            </a:r>
            <a:endParaRPr sz="600">
              <a:solidFill>
                <a:schemeClr val="accent1"/>
              </a:solidFill>
              <a:latin typeface="Red Hat Display Black"/>
              <a:ea typeface="Red Hat Display Black"/>
              <a:cs typeface="Red Hat Display Black"/>
              <a:sym typeface="Red Hat Display Black"/>
            </a:endParaRPr>
          </a:p>
          <a:p>
            <a:pPr marL="0" lvl="0" indent="0" algn="l" rtl="0">
              <a:spcBef>
                <a:spcPts val="600"/>
              </a:spcBef>
              <a:spcAft>
                <a:spcPts val="0"/>
              </a:spcAft>
              <a:buNone/>
            </a:pPr>
            <a:endParaRPr sz="1000">
              <a:solidFill>
                <a:schemeClr val="accent1"/>
              </a:solidFill>
              <a:latin typeface="Red Hat Display Black"/>
              <a:ea typeface="Red Hat Display Black"/>
              <a:cs typeface="Red Hat Display Black"/>
              <a:sym typeface="Red Hat Display Black"/>
            </a:endParaRPr>
          </a:p>
          <a:p>
            <a:pPr marL="0" lvl="0" indent="0" algn="ctr" rtl="0">
              <a:spcBef>
                <a:spcPts val="600"/>
              </a:spcBef>
              <a:spcAft>
                <a:spcPts val="0"/>
              </a:spcAft>
              <a:buNone/>
            </a:pPr>
            <a:r>
              <a:rPr lang="en" sz="900">
                <a:latin typeface="Red Hat Display Black"/>
                <a:ea typeface="Red Hat Display Black"/>
                <a:cs typeface="Red Hat Display Black"/>
                <a:sym typeface="Red Hat Display Black"/>
              </a:rPr>
              <a:t>Analyze:</a:t>
            </a:r>
            <a:endParaRPr sz="600">
              <a:solidFill>
                <a:schemeClr val="accent1"/>
              </a:solidFill>
              <a:latin typeface="Red Hat Display Black"/>
              <a:ea typeface="Red Hat Display Black"/>
              <a:cs typeface="Red Hat Display Black"/>
              <a:sym typeface="Red Hat Display Black"/>
            </a:endParaRPr>
          </a:p>
          <a:p>
            <a:pPr marL="0" lvl="0" indent="0" algn="ctr" rtl="0">
              <a:spcBef>
                <a:spcPts val="600"/>
              </a:spcBef>
              <a:spcAft>
                <a:spcPts val="0"/>
              </a:spcAft>
              <a:buNone/>
            </a:pPr>
            <a:r>
              <a:rPr lang="en" sz="1100" i="1">
                <a:solidFill>
                  <a:srgbClr val="434343"/>
                </a:solidFill>
                <a:latin typeface="Red Hat Display Black"/>
                <a:ea typeface="Red Hat Display Black"/>
                <a:cs typeface="Red Hat Display Black"/>
                <a:sym typeface="Red Hat Display Black"/>
              </a:rPr>
              <a:t>GDP-based macroeconomic activity indexes by industry/sector by Quarter.</a:t>
            </a:r>
            <a:endParaRPr sz="1100" i="1">
              <a:solidFill>
                <a:srgbClr val="434343"/>
              </a:solidFill>
              <a:latin typeface="Red Hat Display Black"/>
              <a:ea typeface="Red Hat Display Black"/>
              <a:cs typeface="Red Hat Display Black"/>
              <a:sym typeface="Red Hat Display Black"/>
            </a:endParaRPr>
          </a:p>
          <a:p>
            <a:pPr marL="0" lvl="0" indent="0" algn="l" rtl="0">
              <a:spcBef>
                <a:spcPts val="600"/>
              </a:spcBef>
              <a:spcAft>
                <a:spcPts val="0"/>
              </a:spcAft>
              <a:buNone/>
            </a:pPr>
            <a:endParaRPr sz="1100">
              <a:solidFill>
                <a:srgbClr val="434343"/>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a:solidFill>
                <a:srgbClr val="212529"/>
              </a:solidFill>
              <a:highlight>
                <a:srgbClr val="FBFBFB"/>
              </a:highlight>
              <a:latin typeface="Arial"/>
              <a:ea typeface="Arial"/>
              <a:cs typeface="Arial"/>
              <a:sym typeface="Arial"/>
            </a:endParaRPr>
          </a:p>
        </p:txBody>
      </p:sp>
      <p:cxnSp>
        <p:nvCxnSpPr>
          <p:cNvPr id="226" name="Google Shape;226;p43"/>
          <p:cNvCxnSpPr/>
          <p:nvPr/>
        </p:nvCxnSpPr>
        <p:spPr>
          <a:xfrm>
            <a:off x="2358575" y="2442075"/>
            <a:ext cx="786600" cy="0"/>
          </a:xfrm>
          <a:prstGeom prst="straightConnector1">
            <a:avLst/>
          </a:prstGeom>
          <a:noFill/>
          <a:ln w="9525" cap="flat" cmpd="sng">
            <a:solidFill>
              <a:schemeClr val="dk2"/>
            </a:solidFill>
            <a:prstDash val="solid"/>
            <a:round/>
            <a:headEnd type="none" w="med" len="med"/>
            <a:tailEnd type="triangle" w="med" len="med"/>
          </a:ln>
        </p:spPr>
      </p:cxnSp>
      <p:sp>
        <p:nvSpPr>
          <p:cNvPr id="227" name="Google Shape;227;p43"/>
          <p:cNvSpPr txBox="1">
            <a:spLocks noGrp="1"/>
          </p:cNvSpPr>
          <p:nvPr>
            <p:ph type="body" idx="1"/>
          </p:nvPr>
        </p:nvSpPr>
        <p:spPr>
          <a:xfrm>
            <a:off x="2128300" y="2170500"/>
            <a:ext cx="1172700" cy="2943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sz="1100">
                <a:solidFill>
                  <a:srgbClr val="434343"/>
                </a:solidFill>
                <a:latin typeface="Red Hat Display Black"/>
                <a:ea typeface="Red Hat Display Black"/>
                <a:cs typeface="Red Hat Display Black"/>
                <a:sym typeface="Red Hat Display Black"/>
              </a:rPr>
              <a:t>Effect</a:t>
            </a:r>
            <a:endParaRPr sz="1200">
              <a:solidFill>
                <a:srgbClr val="212529"/>
              </a:solidFill>
              <a:highlight>
                <a:srgbClr val="FBFBFB"/>
              </a:highlight>
              <a:latin typeface="Arial"/>
              <a:ea typeface="Arial"/>
              <a:cs typeface="Arial"/>
              <a:sym typeface="Arial"/>
            </a:endParaRPr>
          </a:p>
        </p:txBody>
      </p:sp>
      <p:cxnSp>
        <p:nvCxnSpPr>
          <p:cNvPr id="228" name="Google Shape;228;p43"/>
          <p:cNvCxnSpPr/>
          <p:nvPr/>
        </p:nvCxnSpPr>
        <p:spPr>
          <a:xfrm>
            <a:off x="1339524" y="3947575"/>
            <a:ext cx="0" cy="279900"/>
          </a:xfrm>
          <a:prstGeom prst="straightConnector1">
            <a:avLst/>
          </a:prstGeom>
          <a:noFill/>
          <a:ln w="9525" cap="flat" cmpd="sng">
            <a:solidFill>
              <a:schemeClr val="dk2"/>
            </a:solidFill>
            <a:prstDash val="solid"/>
            <a:round/>
            <a:headEnd type="none" w="med" len="med"/>
            <a:tailEnd type="none" w="med" len="med"/>
          </a:ln>
        </p:spPr>
      </p:cxnSp>
      <p:cxnSp>
        <p:nvCxnSpPr>
          <p:cNvPr id="229" name="Google Shape;229;p43"/>
          <p:cNvCxnSpPr/>
          <p:nvPr/>
        </p:nvCxnSpPr>
        <p:spPr>
          <a:xfrm>
            <a:off x="7532488" y="3947575"/>
            <a:ext cx="0" cy="279900"/>
          </a:xfrm>
          <a:prstGeom prst="straightConnector1">
            <a:avLst/>
          </a:prstGeom>
          <a:noFill/>
          <a:ln w="9525" cap="flat" cmpd="sng">
            <a:solidFill>
              <a:schemeClr val="dk2"/>
            </a:solidFill>
            <a:prstDash val="solid"/>
            <a:round/>
            <a:headEnd type="none" w="med" len="med"/>
            <a:tailEnd type="none" w="med" len="med"/>
          </a:ln>
        </p:spPr>
      </p:cxnSp>
      <p:cxnSp>
        <p:nvCxnSpPr>
          <p:cNvPr id="230" name="Google Shape;230;p43"/>
          <p:cNvCxnSpPr/>
          <p:nvPr/>
        </p:nvCxnSpPr>
        <p:spPr>
          <a:xfrm>
            <a:off x="1333688" y="4227475"/>
            <a:ext cx="6198900" cy="0"/>
          </a:xfrm>
          <a:prstGeom prst="straightConnector1">
            <a:avLst/>
          </a:prstGeom>
          <a:noFill/>
          <a:ln w="9525" cap="flat" cmpd="sng">
            <a:solidFill>
              <a:schemeClr val="dk2"/>
            </a:solidFill>
            <a:prstDash val="solid"/>
            <a:round/>
            <a:headEnd type="none" w="med" len="med"/>
            <a:tailEnd type="none" w="med" len="med"/>
          </a:ln>
        </p:spPr>
      </p:cxnSp>
      <p:sp>
        <p:nvSpPr>
          <p:cNvPr id="231" name="Google Shape;231;p43"/>
          <p:cNvSpPr txBox="1">
            <a:spLocks noGrp="1"/>
          </p:cNvSpPr>
          <p:nvPr>
            <p:ph type="body" idx="1"/>
          </p:nvPr>
        </p:nvSpPr>
        <p:spPr>
          <a:xfrm>
            <a:off x="3384450" y="4352625"/>
            <a:ext cx="2049600" cy="2943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sz="1100">
                <a:solidFill>
                  <a:srgbClr val="434343"/>
                </a:solidFill>
                <a:latin typeface="Red Hat Display Black"/>
                <a:ea typeface="Red Hat Display Black"/>
                <a:cs typeface="Red Hat Display Black"/>
                <a:sym typeface="Red Hat Display Black"/>
              </a:rPr>
              <a:t>Effect?</a:t>
            </a:r>
            <a:endParaRPr sz="1200">
              <a:solidFill>
                <a:srgbClr val="212529"/>
              </a:solidFill>
              <a:highlight>
                <a:srgbClr val="FBFBFB"/>
              </a:highlight>
              <a:latin typeface="Arial"/>
              <a:ea typeface="Arial"/>
              <a:cs typeface="Arial"/>
              <a:sym typeface="Arial"/>
            </a:endParaRPr>
          </a:p>
        </p:txBody>
      </p:sp>
      <p:pic>
        <p:nvPicPr>
          <p:cNvPr id="232" name="Google Shape;232;p43"/>
          <p:cNvPicPr preferRelativeResize="0"/>
          <p:nvPr/>
        </p:nvPicPr>
        <p:blipFill>
          <a:blip r:embed="rId3">
            <a:alphaModFix/>
          </a:blip>
          <a:stretch>
            <a:fillRect/>
          </a:stretch>
        </p:blipFill>
        <p:spPr>
          <a:xfrm>
            <a:off x="1082550" y="1716519"/>
            <a:ext cx="513950" cy="513950"/>
          </a:xfrm>
          <a:prstGeom prst="rect">
            <a:avLst/>
          </a:prstGeom>
          <a:noFill/>
          <a:ln>
            <a:noFill/>
          </a:ln>
        </p:spPr>
      </p:pic>
      <p:pic>
        <p:nvPicPr>
          <p:cNvPr id="233" name="Google Shape;233;p43"/>
          <p:cNvPicPr preferRelativeResize="0"/>
          <p:nvPr/>
        </p:nvPicPr>
        <p:blipFill>
          <a:blip r:embed="rId4">
            <a:alphaModFix/>
          </a:blip>
          <a:stretch>
            <a:fillRect/>
          </a:stretch>
        </p:blipFill>
        <p:spPr>
          <a:xfrm>
            <a:off x="4074184" y="1616425"/>
            <a:ext cx="618075" cy="714175"/>
          </a:xfrm>
          <a:prstGeom prst="rect">
            <a:avLst/>
          </a:prstGeom>
          <a:noFill/>
          <a:ln>
            <a:noFill/>
          </a:ln>
        </p:spPr>
      </p:pic>
      <p:cxnSp>
        <p:nvCxnSpPr>
          <p:cNvPr id="234" name="Google Shape;234;p43"/>
          <p:cNvCxnSpPr/>
          <p:nvPr/>
        </p:nvCxnSpPr>
        <p:spPr>
          <a:xfrm>
            <a:off x="5664325" y="2442075"/>
            <a:ext cx="786600" cy="0"/>
          </a:xfrm>
          <a:prstGeom prst="straightConnector1">
            <a:avLst/>
          </a:prstGeom>
          <a:noFill/>
          <a:ln w="9525" cap="flat" cmpd="sng">
            <a:solidFill>
              <a:schemeClr val="dk2"/>
            </a:solidFill>
            <a:prstDash val="solid"/>
            <a:round/>
            <a:headEnd type="none" w="med" len="med"/>
            <a:tailEnd type="triangle" w="med" len="med"/>
          </a:ln>
        </p:spPr>
      </p:cxnSp>
      <p:sp>
        <p:nvSpPr>
          <p:cNvPr id="235" name="Google Shape;235;p43"/>
          <p:cNvSpPr txBox="1">
            <a:spLocks noGrp="1"/>
          </p:cNvSpPr>
          <p:nvPr>
            <p:ph type="body" idx="1"/>
          </p:nvPr>
        </p:nvSpPr>
        <p:spPr>
          <a:xfrm>
            <a:off x="5434050" y="2170500"/>
            <a:ext cx="1172700" cy="294300"/>
          </a:xfrm>
          <a:prstGeom prst="rect">
            <a:avLst/>
          </a:prstGeom>
        </p:spPr>
        <p:txBody>
          <a:bodyPr spcFirstLastPara="1" wrap="square" lIns="0" tIns="0" rIns="0" bIns="0" anchor="t" anchorCtr="0">
            <a:noAutofit/>
          </a:bodyPr>
          <a:lstStyle/>
          <a:p>
            <a:pPr marL="0" lvl="0" indent="0" algn="ctr" rtl="0">
              <a:spcBef>
                <a:spcPts val="0"/>
              </a:spcBef>
              <a:spcAft>
                <a:spcPts val="600"/>
              </a:spcAft>
              <a:buNone/>
            </a:pPr>
            <a:r>
              <a:rPr lang="en" sz="1100">
                <a:solidFill>
                  <a:srgbClr val="434343"/>
                </a:solidFill>
                <a:latin typeface="Red Hat Display Black"/>
                <a:ea typeface="Red Hat Display Black"/>
                <a:cs typeface="Red Hat Display Black"/>
                <a:sym typeface="Red Hat Display Black"/>
              </a:rPr>
              <a:t>Effect</a:t>
            </a:r>
            <a:endParaRPr sz="1200">
              <a:solidFill>
                <a:srgbClr val="212529"/>
              </a:solidFill>
              <a:highlight>
                <a:srgbClr val="FBFBFB"/>
              </a:highlight>
              <a:latin typeface="Arial"/>
              <a:ea typeface="Arial"/>
              <a:cs typeface="Arial"/>
              <a:sym typeface="Arial"/>
            </a:endParaRPr>
          </a:p>
        </p:txBody>
      </p:sp>
      <p:pic>
        <p:nvPicPr>
          <p:cNvPr id="236" name="Google Shape;236;p43"/>
          <p:cNvPicPr preferRelativeResize="0"/>
          <p:nvPr/>
        </p:nvPicPr>
        <p:blipFill>
          <a:blip r:embed="rId5">
            <a:alphaModFix/>
          </a:blip>
          <a:stretch>
            <a:fillRect/>
          </a:stretch>
        </p:blipFill>
        <p:spPr>
          <a:xfrm>
            <a:off x="7223465" y="1658746"/>
            <a:ext cx="618075" cy="629516"/>
          </a:xfrm>
          <a:prstGeom prst="rect">
            <a:avLst/>
          </a:prstGeom>
          <a:noFill/>
          <a:ln>
            <a:noFill/>
          </a:ln>
        </p:spPr>
      </p:pic>
      <p:cxnSp>
        <p:nvCxnSpPr>
          <p:cNvPr id="237" name="Google Shape;237;p43"/>
          <p:cNvCxnSpPr/>
          <p:nvPr/>
        </p:nvCxnSpPr>
        <p:spPr>
          <a:xfrm>
            <a:off x="0" y="919425"/>
            <a:ext cx="7980600" cy="0"/>
          </a:xfrm>
          <a:prstGeom prst="straightConnector1">
            <a:avLst/>
          </a:prstGeom>
          <a:noFill/>
          <a:ln w="38100" cap="flat" cmpd="sng">
            <a:solidFill>
              <a:srgbClr val="20C33F"/>
            </a:solidFill>
            <a:prstDash val="solid"/>
            <a:round/>
            <a:headEnd type="none" w="med" len="med"/>
            <a:tailEnd type="none" w="med" len="med"/>
          </a:ln>
        </p:spPr>
      </p:cxnSp>
      <p:sp>
        <p:nvSpPr>
          <p:cNvPr id="238" name="Google Shape;238;p43"/>
          <p:cNvSpPr txBox="1">
            <a:spLocks noGrp="1"/>
          </p:cNvSpPr>
          <p:nvPr>
            <p:ph type="title"/>
          </p:nvPr>
        </p:nvSpPr>
        <p:spPr>
          <a:xfrm>
            <a:off x="3482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Commercial Activity &amp; Restrictions</a:t>
            </a:r>
            <a:endParaRPr>
              <a:solidFill>
                <a:schemeClr val="dk2"/>
              </a:solidFill>
            </a:endParaRPr>
          </a:p>
        </p:txBody>
      </p:sp>
      <p:sp>
        <p:nvSpPr>
          <p:cNvPr id="239" name="Google Shape;239;p43"/>
          <p:cNvSpPr txBox="1"/>
          <p:nvPr/>
        </p:nvSpPr>
        <p:spPr>
          <a:xfrm>
            <a:off x="348225" y="1046663"/>
            <a:ext cx="80133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latin typeface="Red Hat Display Black"/>
                <a:ea typeface="Red Hat Display Black"/>
                <a:cs typeface="Red Hat Display Black"/>
                <a:sym typeface="Red Hat Display Black"/>
              </a:rPr>
              <a:t>Hypothesis</a:t>
            </a:r>
            <a:endParaRPr sz="1600">
              <a:solidFill>
                <a:schemeClr val="dk2"/>
              </a:solidFill>
              <a:latin typeface="Red Hat Display Black"/>
              <a:ea typeface="Red Hat Display Black"/>
              <a:cs typeface="Red Hat Display Black"/>
              <a:sym typeface="Red Hat Display Black"/>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44"/>
          <p:cNvPicPr preferRelativeResize="0"/>
          <p:nvPr/>
        </p:nvPicPr>
        <p:blipFill>
          <a:blip r:embed="rId3">
            <a:alphaModFix/>
          </a:blip>
          <a:stretch>
            <a:fillRect/>
          </a:stretch>
        </p:blipFill>
        <p:spPr>
          <a:xfrm>
            <a:off x="137438" y="1233950"/>
            <a:ext cx="6687963" cy="3630400"/>
          </a:xfrm>
          <a:prstGeom prst="rect">
            <a:avLst/>
          </a:prstGeom>
          <a:noFill/>
          <a:ln>
            <a:noFill/>
          </a:ln>
        </p:spPr>
      </p:pic>
      <p:sp>
        <p:nvSpPr>
          <p:cNvPr id="245" name="Google Shape;245;p44"/>
          <p:cNvSpPr txBox="1"/>
          <p:nvPr/>
        </p:nvSpPr>
        <p:spPr>
          <a:xfrm>
            <a:off x="7999225" y="4835700"/>
            <a:ext cx="12090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SINAVE, 2021 </a:t>
            </a:r>
            <a:endParaRPr sz="800">
              <a:latin typeface="Kulim Park Light"/>
              <a:ea typeface="Kulim Park Light"/>
              <a:cs typeface="Kulim Park Light"/>
              <a:sym typeface="Kulim Park Light"/>
            </a:endParaRPr>
          </a:p>
        </p:txBody>
      </p:sp>
      <p:cxnSp>
        <p:nvCxnSpPr>
          <p:cNvPr id="246" name="Google Shape;246;p44"/>
          <p:cNvCxnSpPr/>
          <p:nvPr/>
        </p:nvCxnSpPr>
        <p:spPr>
          <a:xfrm flipH="1">
            <a:off x="590625" y="2203125"/>
            <a:ext cx="5781600" cy="6600"/>
          </a:xfrm>
          <a:prstGeom prst="straightConnector1">
            <a:avLst/>
          </a:prstGeom>
          <a:noFill/>
          <a:ln w="9525" cap="flat" cmpd="sng">
            <a:solidFill>
              <a:schemeClr val="dk2"/>
            </a:solidFill>
            <a:prstDash val="solid"/>
            <a:round/>
            <a:headEnd type="none" w="med" len="med"/>
            <a:tailEnd type="none" w="med" len="med"/>
          </a:ln>
        </p:spPr>
      </p:cxnSp>
      <p:cxnSp>
        <p:nvCxnSpPr>
          <p:cNvPr id="247" name="Google Shape;247;p44"/>
          <p:cNvCxnSpPr/>
          <p:nvPr/>
        </p:nvCxnSpPr>
        <p:spPr>
          <a:xfrm>
            <a:off x="0" y="919425"/>
            <a:ext cx="7980600" cy="0"/>
          </a:xfrm>
          <a:prstGeom prst="straightConnector1">
            <a:avLst/>
          </a:prstGeom>
          <a:noFill/>
          <a:ln w="38100" cap="flat" cmpd="sng">
            <a:solidFill>
              <a:srgbClr val="FF6262"/>
            </a:solidFill>
            <a:prstDash val="solid"/>
            <a:round/>
            <a:headEnd type="none" w="med" len="med"/>
            <a:tailEnd type="none" w="med" len="med"/>
          </a:ln>
        </p:spPr>
      </p:cxnSp>
      <p:sp>
        <p:nvSpPr>
          <p:cNvPr id="248" name="Google Shape;248;p44"/>
          <p:cNvSpPr txBox="1">
            <a:spLocks noGrp="1"/>
          </p:cNvSpPr>
          <p:nvPr>
            <p:ph type="title"/>
          </p:nvPr>
        </p:nvSpPr>
        <p:spPr>
          <a:xfrm>
            <a:off x="348225" y="293025"/>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Covid-19 Evolution Across Mexico City</a:t>
            </a:r>
            <a:endParaRPr>
              <a:solidFill>
                <a:schemeClr val="dk2"/>
              </a:solidFill>
            </a:endParaRPr>
          </a:p>
        </p:txBody>
      </p:sp>
      <p:sp>
        <p:nvSpPr>
          <p:cNvPr id="249" name="Google Shape;249;p44"/>
          <p:cNvSpPr txBox="1"/>
          <p:nvPr/>
        </p:nvSpPr>
        <p:spPr>
          <a:xfrm>
            <a:off x="6717825" y="1355950"/>
            <a:ext cx="2215800" cy="343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b="1" i="1">
                <a:solidFill>
                  <a:schemeClr val="dk1"/>
                </a:solidFill>
                <a:latin typeface="Red Hat Display"/>
                <a:ea typeface="Red Hat Display"/>
                <a:cs typeface="Red Hat Display"/>
                <a:sym typeface="Red Hat Display"/>
              </a:rPr>
              <a:t>Since the beginning of the pandemic, </a:t>
            </a:r>
            <a:r>
              <a:rPr lang="en" sz="1600" i="1">
                <a:solidFill>
                  <a:schemeClr val="dk1"/>
                </a:solidFill>
                <a:latin typeface="Red Hat Display Black"/>
                <a:ea typeface="Red Hat Display Black"/>
                <a:cs typeface="Red Hat Display Black"/>
                <a:sym typeface="Red Hat Display Black"/>
              </a:rPr>
              <a:t>Mexico City </a:t>
            </a:r>
            <a:r>
              <a:rPr lang="en" sz="1600" b="1" i="1">
                <a:solidFill>
                  <a:schemeClr val="dk1"/>
                </a:solidFill>
                <a:latin typeface="Red Hat Display"/>
                <a:ea typeface="Red Hat Display"/>
                <a:cs typeface="Red Hat Display"/>
                <a:sym typeface="Red Hat Display"/>
              </a:rPr>
              <a:t>presented a</a:t>
            </a:r>
            <a:r>
              <a:rPr lang="en" sz="1700" i="1">
                <a:solidFill>
                  <a:schemeClr val="dk1"/>
                </a:solidFill>
                <a:latin typeface="Red Hat Display Black"/>
                <a:ea typeface="Red Hat Display Black"/>
                <a:cs typeface="Red Hat Display Black"/>
                <a:sym typeface="Red Hat Display Black"/>
              </a:rPr>
              <a:t> </a:t>
            </a:r>
            <a:r>
              <a:rPr lang="en" sz="1700" i="1">
                <a:solidFill>
                  <a:srgbClr val="FF6262"/>
                </a:solidFill>
                <a:latin typeface="Red Hat Display Black"/>
                <a:ea typeface="Red Hat Display Black"/>
                <a:cs typeface="Red Hat Display Black"/>
                <a:sym typeface="Red Hat Display Black"/>
              </a:rPr>
              <a:t>total active daily cases of around 4,000.</a:t>
            </a:r>
            <a:r>
              <a:rPr lang="en" sz="1700" i="1">
                <a:solidFill>
                  <a:schemeClr val="dk1"/>
                </a:solidFill>
                <a:latin typeface="Red Hat Display Black"/>
                <a:ea typeface="Red Hat Display Black"/>
                <a:cs typeface="Red Hat Display Black"/>
                <a:sym typeface="Red Hat Display Black"/>
              </a:rPr>
              <a:t> </a:t>
            </a:r>
            <a:endParaRPr sz="1700" i="1">
              <a:solidFill>
                <a:schemeClr val="dk1"/>
              </a:solidFill>
              <a:latin typeface="Red Hat Display Black"/>
              <a:ea typeface="Red Hat Display Black"/>
              <a:cs typeface="Red Hat Display Black"/>
              <a:sym typeface="Red Hat Display Black"/>
            </a:endParaRPr>
          </a:p>
          <a:p>
            <a:pPr marL="0" lvl="0" indent="0" algn="l" rtl="0">
              <a:spcBef>
                <a:spcPts val="0"/>
              </a:spcBef>
              <a:spcAft>
                <a:spcPts val="0"/>
              </a:spcAft>
              <a:buNone/>
            </a:pPr>
            <a:endParaRPr sz="1600" b="1" i="1">
              <a:solidFill>
                <a:schemeClr val="dk1"/>
              </a:solidFill>
              <a:latin typeface="Red Hat Display"/>
              <a:ea typeface="Red Hat Display"/>
              <a:cs typeface="Red Hat Display"/>
              <a:sym typeface="Red Hat Display"/>
            </a:endParaRPr>
          </a:p>
          <a:p>
            <a:pPr marL="0" lvl="0" indent="0" algn="l" rtl="0">
              <a:spcBef>
                <a:spcPts val="0"/>
              </a:spcBef>
              <a:spcAft>
                <a:spcPts val="0"/>
              </a:spcAft>
              <a:buNone/>
            </a:pPr>
            <a:r>
              <a:rPr lang="en" sz="1600" b="1" i="1">
                <a:solidFill>
                  <a:schemeClr val="dk1"/>
                </a:solidFill>
                <a:latin typeface="Red Hat Display"/>
                <a:ea typeface="Red Hat Display"/>
                <a:cs typeface="Red Hat Display"/>
                <a:sym typeface="Red Hat Display"/>
              </a:rPr>
              <a:t>However, by Q4, active daily cases rose dramatically, reaching a </a:t>
            </a:r>
            <a:r>
              <a:rPr lang="en" sz="1600" i="1">
                <a:solidFill>
                  <a:srgbClr val="FF6262"/>
                </a:solidFill>
                <a:latin typeface="Red Hat Display Black"/>
                <a:ea typeface="Red Hat Display Black"/>
                <a:cs typeface="Red Hat Display Black"/>
                <a:sym typeface="Red Hat Display Black"/>
              </a:rPr>
              <a:t>maximum of 26,000 by the end of December!</a:t>
            </a:r>
            <a:endParaRPr sz="1600" i="1">
              <a:solidFill>
                <a:srgbClr val="FF6262"/>
              </a:solidFill>
              <a:latin typeface="Red Hat Display Black"/>
              <a:ea typeface="Red Hat Display Black"/>
              <a:cs typeface="Red Hat Display Black"/>
              <a:sym typeface="Red Hat Display Black"/>
            </a:endParaRPr>
          </a:p>
        </p:txBody>
      </p:sp>
      <p:pic>
        <p:nvPicPr>
          <p:cNvPr id="250" name="Google Shape;250;p44"/>
          <p:cNvPicPr preferRelativeResize="0"/>
          <p:nvPr/>
        </p:nvPicPr>
        <p:blipFill>
          <a:blip r:embed="rId4">
            <a:alphaModFix/>
          </a:blip>
          <a:stretch>
            <a:fillRect/>
          </a:stretch>
        </p:blipFill>
        <p:spPr>
          <a:xfrm>
            <a:off x="8283525" y="338825"/>
            <a:ext cx="534799" cy="534799"/>
          </a:xfrm>
          <a:prstGeom prst="rect">
            <a:avLst/>
          </a:prstGeom>
          <a:noFill/>
          <a:ln>
            <a:noFill/>
          </a:ln>
        </p:spPr>
      </p:pic>
      <p:cxnSp>
        <p:nvCxnSpPr>
          <p:cNvPr id="251" name="Google Shape;251;p44"/>
          <p:cNvCxnSpPr/>
          <p:nvPr/>
        </p:nvCxnSpPr>
        <p:spPr>
          <a:xfrm flipH="1">
            <a:off x="590625" y="4155750"/>
            <a:ext cx="5781600" cy="66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45"/>
          <p:cNvPicPr preferRelativeResize="0"/>
          <p:nvPr/>
        </p:nvPicPr>
        <p:blipFill>
          <a:blip r:embed="rId3">
            <a:alphaModFix/>
          </a:blip>
          <a:stretch>
            <a:fillRect/>
          </a:stretch>
        </p:blipFill>
        <p:spPr>
          <a:xfrm>
            <a:off x="548488" y="1043250"/>
            <a:ext cx="8047024" cy="3880374"/>
          </a:xfrm>
          <a:prstGeom prst="rect">
            <a:avLst/>
          </a:prstGeom>
          <a:noFill/>
          <a:ln>
            <a:noFill/>
          </a:ln>
        </p:spPr>
      </p:pic>
      <p:sp>
        <p:nvSpPr>
          <p:cNvPr id="257" name="Google Shape;257;p45"/>
          <p:cNvSpPr txBox="1">
            <a:spLocks noGrp="1"/>
          </p:cNvSpPr>
          <p:nvPr>
            <p:ph type="body" idx="1"/>
          </p:nvPr>
        </p:nvSpPr>
        <p:spPr>
          <a:xfrm>
            <a:off x="3288725" y="1417275"/>
            <a:ext cx="3238500" cy="23166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500" i="1">
                <a:solidFill>
                  <a:srgbClr val="212529"/>
                </a:solidFill>
                <a:latin typeface="Red Hat Display Black"/>
                <a:ea typeface="Red Hat Display Black"/>
                <a:cs typeface="Red Hat Display Black"/>
                <a:sym typeface="Red Hat Display Black"/>
              </a:rPr>
              <a:t>During Q4 2020</a:t>
            </a:r>
            <a:endParaRPr sz="1500" i="1">
              <a:solidFill>
                <a:schemeClr val="accent1"/>
              </a:solidFill>
              <a:latin typeface="Red Hat Display Black"/>
              <a:ea typeface="Red Hat Display Black"/>
              <a:cs typeface="Red Hat Display Black"/>
              <a:sym typeface="Red Hat Display Black"/>
            </a:endParaRPr>
          </a:p>
          <a:p>
            <a:pPr marL="0" lvl="0" indent="0" algn="l" rtl="0">
              <a:spcBef>
                <a:spcPts val="600"/>
              </a:spcBef>
              <a:spcAft>
                <a:spcPts val="0"/>
              </a:spcAft>
              <a:buNone/>
            </a:pPr>
            <a:r>
              <a:rPr lang="en" sz="1500" i="1">
                <a:solidFill>
                  <a:srgbClr val="FF6262"/>
                </a:solidFill>
                <a:latin typeface="Red Hat Display Black"/>
                <a:ea typeface="Red Hat Display Black"/>
                <a:cs typeface="Red Hat Display Black"/>
                <a:sym typeface="Red Hat Display Black"/>
              </a:rPr>
              <a:t>1. IZTAPALAPA</a:t>
            </a:r>
            <a:r>
              <a:rPr lang="en" sz="1500" i="1">
                <a:latin typeface="Red Hat Display Black"/>
                <a:ea typeface="Red Hat Display Black"/>
                <a:cs typeface="Red Hat Display Black"/>
                <a:sym typeface="Red Hat Display Black"/>
              </a:rPr>
              <a:t> </a:t>
            </a:r>
            <a:endParaRPr sz="1500" i="1">
              <a:latin typeface="Red Hat Display Black"/>
              <a:ea typeface="Red Hat Display Black"/>
              <a:cs typeface="Red Hat Display Black"/>
              <a:sym typeface="Red Hat Display Black"/>
            </a:endParaRPr>
          </a:p>
          <a:p>
            <a:pPr marL="0" lvl="0" indent="0" algn="l" rtl="0">
              <a:spcBef>
                <a:spcPts val="0"/>
              </a:spcBef>
              <a:spcAft>
                <a:spcPts val="0"/>
              </a:spcAft>
              <a:buNone/>
            </a:pPr>
            <a:r>
              <a:rPr lang="en" sz="1500" i="1">
                <a:solidFill>
                  <a:srgbClr val="4BBCE9"/>
                </a:solidFill>
                <a:latin typeface="Red Hat Display Black"/>
                <a:ea typeface="Red Hat Display Black"/>
                <a:cs typeface="Red Hat Display Black"/>
                <a:sym typeface="Red Hat Display Black"/>
              </a:rPr>
              <a:t>2. GUSTAVO A. MADERO</a:t>
            </a:r>
            <a:endParaRPr sz="1500" i="1">
              <a:solidFill>
                <a:srgbClr val="4BBCE9"/>
              </a:solidFill>
              <a:latin typeface="Red Hat Display Black"/>
              <a:ea typeface="Red Hat Display Black"/>
              <a:cs typeface="Red Hat Display Black"/>
              <a:sym typeface="Red Hat Display Black"/>
            </a:endParaRPr>
          </a:p>
          <a:p>
            <a:pPr marL="0" lvl="0" indent="0" algn="l" rtl="0">
              <a:spcBef>
                <a:spcPts val="0"/>
              </a:spcBef>
              <a:spcAft>
                <a:spcPts val="0"/>
              </a:spcAft>
              <a:buNone/>
            </a:pPr>
            <a:r>
              <a:rPr lang="en" sz="1500" i="1">
                <a:solidFill>
                  <a:schemeClr val="accent5"/>
                </a:solidFill>
                <a:latin typeface="Red Hat Display Black"/>
                <a:ea typeface="Red Hat Display Black"/>
                <a:cs typeface="Red Hat Display Black"/>
                <a:sym typeface="Red Hat Display Black"/>
              </a:rPr>
              <a:t>3. ALVARO OBREGON </a:t>
            </a:r>
            <a:endParaRPr sz="1500" i="1">
              <a:solidFill>
                <a:schemeClr val="accent5"/>
              </a:solidFill>
              <a:latin typeface="Red Hat Display Black"/>
              <a:ea typeface="Red Hat Display Black"/>
              <a:cs typeface="Red Hat Display Black"/>
              <a:sym typeface="Red Hat Display Black"/>
            </a:endParaRPr>
          </a:p>
          <a:p>
            <a:pPr marL="0" lvl="0" indent="0" algn="l" rtl="0">
              <a:spcBef>
                <a:spcPts val="0"/>
              </a:spcBef>
              <a:spcAft>
                <a:spcPts val="0"/>
              </a:spcAft>
              <a:buNone/>
            </a:pPr>
            <a:r>
              <a:rPr lang="en" sz="1500" i="1">
                <a:solidFill>
                  <a:srgbClr val="20C33F"/>
                </a:solidFill>
                <a:latin typeface="Red Hat Display Black"/>
                <a:ea typeface="Red Hat Display Black"/>
                <a:cs typeface="Red Hat Display Black"/>
                <a:sym typeface="Red Hat Display Black"/>
              </a:rPr>
              <a:t>4. CUAUHTEMOC </a:t>
            </a:r>
            <a:endParaRPr sz="1500" i="1">
              <a:solidFill>
                <a:srgbClr val="20C33F"/>
              </a:solidFill>
              <a:latin typeface="Red Hat Display Black"/>
              <a:ea typeface="Red Hat Display Black"/>
              <a:cs typeface="Red Hat Display Black"/>
              <a:sym typeface="Red Hat Display Black"/>
            </a:endParaRPr>
          </a:p>
          <a:p>
            <a:pPr marL="0" lvl="0" indent="0" algn="l" rtl="0">
              <a:spcBef>
                <a:spcPts val="0"/>
              </a:spcBef>
              <a:spcAft>
                <a:spcPts val="600"/>
              </a:spcAft>
              <a:buNone/>
            </a:pPr>
            <a:r>
              <a:rPr lang="en" sz="1500" i="1">
                <a:solidFill>
                  <a:srgbClr val="212529"/>
                </a:solidFill>
                <a:latin typeface="Red Hat Display Black"/>
                <a:ea typeface="Red Hat Display Black"/>
                <a:cs typeface="Red Hat Display Black"/>
                <a:sym typeface="Red Hat Display Black"/>
              </a:rPr>
              <a:t>Represent 40% of total active daily cases in México city.</a:t>
            </a:r>
            <a:endParaRPr sz="1200" i="1">
              <a:solidFill>
                <a:srgbClr val="212529"/>
              </a:solidFill>
              <a:highlight>
                <a:srgbClr val="FBFBFB"/>
              </a:highlight>
              <a:latin typeface="Arial"/>
              <a:ea typeface="Arial"/>
              <a:cs typeface="Arial"/>
              <a:sym typeface="Arial"/>
            </a:endParaRPr>
          </a:p>
        </p:txBody>
      </p:sp>
      <p:cxnSp>
        <p:nvCxnSpPr>
          <p:cNvPr id="258" name="Google Shape;258;p45"/>
          <p:cNvCxnSpPr/>
          <p:nvPr/>
        </p:nvCxnSpPr>
        <p:spPr>
          <a:xfrm>
            <a:off x="0" y="919425"/>
            <a:ext cx="7980600" cy="0"/>
          </a:xfrm>
          <a:prstGeom prst="straightConnector1">
            <a:avLst/>
          </a:prstGeom>
          <a:noFill/>
          <a:ln w="38100" cap="flat" cmpd="sng">
            <a:solidFill>
              <a:schemeClr val="accent4"/>
            </a:solidFill>
            <a:prstDash val="solid"/>
            <a:round/>
            <a:headEnd type="none" w="med" len="med"/>
            <a:tailEnd type="none" w="med" len="med"/>
          </a:ln>
        </p:spPr>
      </p:cxnSp>
      <p:sp>
        <p:nvSpPr>
          <p:cNvPr id="259" name="Google Shape;259;p45"/>
          <p:cNvSpPr txBox="1">
            <a:spLocks noGrp="1"/>
          </p:cNvSpPr>
          <p:nvPr>
            <p:ph type="title"/>
          </p:nvPr>
        </p:nvSpPr>
        <p:spPr>
          <a:xfrm>
            <a:off x="348225" y="293025"/>
            <a:ext cx="84147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Covid-19 Evolution by District</a:t>
            </a:r>
            <a:endParaRPr>
              <a:solidFill>
                <a:schemeClr val="dk2"/>
              </a:solidFill>
            </a:endParaRPr>
          </a:p>
        </p:txBody>
      </p:sp>
      <p:pic>
        <p:nvPicPr>
          <p:cNvPr id="260" name="Google Shape;260;p45"/>
          <p:cNvPicPr preferRelativeResize="0"/>
          <p:nvPr/>
        </p:nvPicPr>
        <p:blipFill>
          <a:blip r:embed="rId4">
            <a:alphaModFix/>
          </a:blip>
          <a:stretch>
            <a:fillRect/>
          </a:stretch>
        </p:blipFill>
        <p:spPr>
          <a:xfrm>
            <a:off x="8283525" y="338825"/>
            <a:ext cx="534799" cy="534799"/>
          </a:xfrm>
          <a:prstGeom prst="rect">
            <a:avLst/>
          </a:prstGeom>
          <a:noFill/>
          <a:ln>
            <a:noFill/>
          </a:ln>
        </p:spPr>
      </p:pic>
      <p:sp>
        <p:nvSpPr>
          <p:cNvPr id="261" name="Google Shape;261;p45"/>
          <p:cNvSpPr txBox="1"/>
          <p:nvPr/>
        </p:nvSpPr>
        <p:spPr>
          <a:xfrm>
            <a:off x="7999225" y="4835700"/>
            <a:ext cx="13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SINAVE, 2021 </a:t>
            </a:r>
            <a:endParaRPr sz="800">
              <a:latin typeface="Kulim Park Light"/>
              <a:ea typeface="Kulim Park Light"/>
              <a:cs typeface="Kulim Park Light"/>
              <a:sym typeface="Kulim Park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Google Shape;266;p46"/>
          <p:cNvPicPr preferRelativeResize="0"/>
          <p:nvPr/>
        </p:nvPicPr>
        <p:blipFill>
          <a:blip r:embed="rId3">
            <a:alphaModFix/>
          </a:blip>
          <a:stretch>
            <a:fillRect/>
          </a:stretch>
        </p:blipFill>
        <p:spPr>
          <a:xfrm>
            <a:off x="684331" y="1002500"/>
            <a:ext cx="7630168" cy="4040025"/>
          </a:xfrm>
          <a:prstGeom prst="rect">
            <a:avLst/>
          </a:prstGeom>
          <a:noFill/>
          <a:ln>
            <a:noFill/>
          </a:ln>
        </p:spPr>
      </p:pic>
      <p:sp>
        <p:nvSpPr>
          <p:cNvPr id="267" name="Google Shape;267;p46"/>
          <p:cNvSpPr txBox="1">
            <a:spLocks noGrp="1"/>
          </p:cNvSpPr>
          <p:nvPr>
            <p:ph type="title"/>
          </p:nvPr>
        </p:nvSpPr>
        <p:spPr>
          <a:xfrm>
            <a:off x="306750" y="279500"/>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Covid-19 Evolution Across Mexico City</a:t>
            </a:r>
            <a:endParaRPr>
              <a:solidFill>
                <a:schemeClr val="dk2"/>
              </a:solidFill>
            </a:endParaRPr>
          </a:p>
        </p:txBody>
      </p:sp>
      <p:sp>
        <p:nvSpPr>
          <p:cNvPr id="268" name="Google Shape;268;p46"/>
          <p:cNvSpPr txBox="1">
            <a:spLocks noGrp="1"/>
          </p:cNvSpPr>
          <p:nvPr>
            <p:ph type="body" idx="1"/>
          </p:nvPr>
        </p:nvSpPr>
        <p:spPr>
          <a:xfrm>
            <a:off x="1729675" y="1078700"/>
            <a:ext cx="1804800" cy="23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i="1">
                <a:solidFill>
                  <a:srgbClr val="212529"/>
                </a:solidFill>
                <a:latin typeface="Red Hat Display Black"/>
                <a:ea typeface="Red Hat Display Black"/>
                <a:cs typeface="Red Hat Display Black"/>
                <a:sym typeface="Red Hat Display Black"/>
              </a:rPr>
              <a:t>3rd Quarter 2020</a:t>
            </a:r>
            <a:endParaRPr sz="1200" i="1">
              <a:solidFill>
                <a:srgbClr val="212529"/>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b="1" i="1">
              <a:solidFill>
                <a:srgbClr val="212529"/>
              </a:solidFill>
              <a:highlight>
                <a:srgbClr val="FBFBFB"/>
              </a:highlight>
              <a:latin typeface="Arial"/>
              <a:ea typeface="Arial"/>
              <a:cs typeface="Arial"/>
              <a:sym typeface="Arial"/>
            </a:endParaRPr>
          </a:p>
        </p:txBody>
      </p:sp>
      <p:sp>
        <p:nvSpPr>
          <p:cNvPr id="269" name="Google Shape;269;p46"/>
          <p:cNvSpPr txBox="1">
            <a:spLocks noGrp="1"/>
          </p:cNvSpPr>
          <p:nvPr>
            <p:ph type="body" idx="1"/>
          </p:nvPr>
        </p:nvSpPr>
        <p:spPr>
          <a:xfrm>
            <a:off x="6118225" y="1053900"/>
            <a:ext cx="1804800" cy="23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i="1">
                <a:solidFill>
                  <a:srgbClr val="212529"/>
                </a:solidFill>
                <a:latin typeface="Red Hat Display Black"/>
                <a:ea typeface="Red Hat Display Black"/>
                <a:cs typeface="Red Hat Display Black"/>
                <a:sym typeface="Red Hat Display Black"/>
              </a:rPr>
              <a:t>4th Quarter 2020</a:t>
            </a:r>
            <a:endParaRPr sz="1200" i="1">
              <a:solidFill>
                <a:srgbClr val="212529"/>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b="1" i="1">
              <a:solidFill>
                <a:srgbClr val="212529"/>
              </a:solidFill>
              <a:highlight>
                <a:srgbClr val="FBFBFB"/>
              </a:highlight>
              <a:latin typeface="Arial"/>
              <a:ea typeface="Arial"/>
              <a:cs typeface="Arial"/>
              <a:sym typeface="Arial"/>
            </a:endParaRPr>
          </a:p>
        </p:txBody>
      </p:sp>
      <p:sp>
        <p:nvSpPr>
          <p:cNvPr id="270" name="Google Shape;270;p46"/>
          <p:cNvSpPr/>
          <p:nvPr/>
        </p:nvSpPr>
        <p:spPr>
          <a:xfrm rot="5400000">
            <a:off x="2777550" y="2829325"/>
            <a:ext cx="3376500" cy="16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6"/>
          <p:cNvSpPr txBox="1">
            <a:spLocks noGrp="1"/>
          </p:cNvSpPr>
          <p:nvPr>
            <p:ph type="body" idx="1"/>
          </p:nvPr>
        </p:nvSpPr>
        <p:spPr>
          <a:xfrm>
            <a:off x="684325" y="4748925"/>
            <a:ext cx="8611500" cy="236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chemeClr val="accent4"/>
                </a:solidFill>
                <a:latin typeface="Red Hat Display Black"/>
                <a:ea typeface="Red Hat Display Black"/>
                <a:cs typeface="Red Hat Display Black"/>
                <a:sym typeface="Red Hat Display Black"/>
              </a:rPr>
              <a:t>Q4 presented a daily average of active cases 367% larger to Q3 daily average!  </a:t>
            </a:r>
            <a:endParaRPr sz="1200">
              <a:solidFill>
                <a:schemeClr val="accent4"/>
              </a:solidFill>
              <a:highlight>
                <a:srgbClr val="FBFBFB"/>
              </a:highlight>
              <a:latin typeface="Arial"/>
              <a:ea typeface="Arial"/>
              <a:cs typeface="Arial"/>
              <a:sym typeface="Arial"/>
            </a:endParaRPr>
          </a:p>
        </p:txBody>
      </p:sp>
      <p:sp>
        <p:nvSpPr>
          <p:cNvPr id="272" name="Google Shape;272;p46"/>
          <p:cNvSpPr txBox="1"/>
          <p:nvPr/>
        </p:nvSpPr>
        <p:spPr>
          <a:xfrm>
            <a:off x="4730925" y="1743288"/>
            <a:ext cx="1334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F0000"/>
                </a:solidFill>
                <a:latin typeface="Kulim Park"/>
                <a:ea typeface="Kulim Park"/>
                <a:cs typeface="Kulim Park"/>
                <a:sym typeface="Kulim Park"/>
              </a:rPr>
              <a:t>13.6 THOUSAND ACTIVE DAILY CASES!</a:t>
            </a:r>
            <a:endParaRPr sz="1200" b="1" i="1">
              <a:solidFill>
                <a:srgbClr val="FF0000"/>
              </a:solidFill>
              <a:latin typeface="Kulim Park"/>
              <a:ea typeface="Kulim Park"/>
              <a:cs typeface="Kulim Park"/>
              <a:sym typeface="Kulim Park"/>
            </a:endParaRPr>
          </a:p>
        </p:txBody>
      </p:sp>
      <p:sp>
        <p:nvSpPr>
          <p:cNvPr id="273" name="Google Shape;273;p46"/>
          <p:cNvSpPr txBox="1"/>
          <p:nvPr/>
        </p:nvSpPr>
        <p:spPr>
          <a:xfrm>
            <a:off x="239800" y="1753350"/>
            <a:ext cx="1334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i="1">
                <a:solidFill>
                  <a:srgbClr val="F1C232"/>
                </a:solidFill>
                <a:latin typeface="Kulim Park"/>
                <a:ea typeface="Kulim Park"/>
                <a:cs typeface="Kulim Park"/>
                <a:sym typeface="Kulim Park"/>
              </a:rPr>
              <a:t>3.7 THOUSAND ACTIVE DAILY CASES</a:t>
            </a:r>
            <a:endParaRPr sz="1200" b="1" i="1">
              <a:solidFill>
                <a:srgbClr val="F1C232"/>
              </a:solidFill>
              <a:latin typeface="Kulim Park"/>
              <a:ea typeface="Kulim Park"/>
              <a:cs typeface="Kulim Park"/>
              <a:sym typeface="Kulim Park"/>
            </a:endParaRPr>
          </a:p>
        </p:txBody>
      </p:sp>
      <p:sp>
        <p:nvSpPr>
          <p:cNvPr id="274" name="Google Shape;274;p46"/>
          <p:cNvSpPr txBox="1"/>
          <p:nvPr/>
        </p:nvSpPr>
        <p:spPr>
          <a:xfrm>
            <a:off x="7999225" y="4835700"/>
            <a:ext cx="13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SINAVE, 2021 </a:t>
            </a:r>
            <a:endParaRPr sz="800">
              <a:latin typeface="Kulim Park Light"/>
              <a:ea typeface="Kulim Park Light"/>
              <a:cs typeface="Kulim Park Light"/>
              <a:sym typeface="Kulim Park Light"/>
            </a:endParaRPr>
          </a:p>
        </p:txBody>
      </p:sp>
      <p:sp>
        <p:nvSpPr>
          <p:cNvPr id="275" name="Google Shape;275;p46"/>
          <p:cNvSpPr txBox="1"/>
          <p:nvPr/>
        </p:nvSpPr>
        <p:spPr>
          <a:xfrm>
            <a:off x="399725" y="3807675"/>
            <a:ext cx="8163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Figures Represent Mexico City 16 Districs</a:t>
            </a:r>
            <a:endParaRPr sz="800">
              <a:latin typeface="Kulim Park Light"/>
              <a:ea typeface="Kulim Park Light"/>
              <a:cs typeface="Kulim Park Light"/>
              <a:sym typeface="Kulim Park Light"/>
            </a:endParaRPr>
          </a:p>
        </p:txBody>
      </p:sp>
      <p:cxnSp>
        <p:nvCxnSpPr>
          <p:cNvPr id="276" name="Google Shape;276;p46"/>
          <p:cNvCxnSpPr/>
          <p:nvPr/>
        </p:nvCxnSpPr>
        <p:spPr>
          <a:xfrm>
            <a:off x="0" y="919425"/>
            <a:ext cx="7980600" cy="0"/>
          </a:xfrm>
          <a:prstGeom prst="straightConnector1">
            <a:avLst/>
          </a:prstGeom>
          <a:noFill/>
          <a:ln w="38100" cap="flat" cmpd="sng">
            <a:solidFill>
              <a:schemeClr val="accent4"/>
            </a:solidFill>
            <a:prstDash val="solid"/>
            <a:round/>
            <a:headEnd type="none" w="med" len="med"/>
            <a:tailEnd type="none" w="med" len="med"/>
          </a:ln>
        </p:spPr>
      </p:cxnSp>
      <p:pic>
        <p:nvPicPr>
          <p:cNvPr id="277" name="Google Shape;277;p46"/>
          <p:cNvPicPr preferRelativeResize="0"/>
          <p:nvPr/>
        </p:nvPicPr>
        <p:blipFill>
          <a:blip r:embed="rId4">
            <a:alphaModFix/>
          </a:blip>
          <a:stretch>
            <a:fillRect/>
          </a:stretch>
        </p:blipFill>
        <p:spPr>
          <a:xfrm>
            <a:off x="8283525" y="338825"/>
            <a:ext cx="534799" cy="5347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7"/>
          <p:cNvSpPr txBox="1">
            <a:spLocks noGrp="1"/>
          </p:cNvSpPr>
          <p:nvPr>
            <p:ph type="title"/>
          </p:nvPr>
        </p:nvSpPr>
        <p:spPr>
          <a:xfrm>
            <a:off x="306750" y="279500"/>
            <a:ext cx="7772400" cy="6264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dk2"/>
                </a:solidFill>
              </a:rPr>
              <a:t>COVID-19 Evolution by Borough</a:t>
            </a:r>
            <a:endParaRPr>
              <a:solidFill>
                <a:schemeClr val="dk2"/>
              </a:solidFill>
            </a:endParaRPr>
          </a:p>
        </p:txBody>
      </p:sp>
      <p:pic>
        <p:nvPicPr>
          <p:cNvPr id="283" name="Google Shape;283;p47"/>
          <p:cNvPicPr preferRelativeResize="0"/>
          <p:nvPr/>
        </p:nvPicPr>
        <p:blipFill>
          <a:blip r:embed="rId3">
            <a:alphaModFix/>
          </a:blip>
          <a:stretch>
            <a:fillRect/>
          </a:stretch>
        </p:blipFill>
        <p:spPr>
          <a:xfrm>
            <a:off x="773714" y="948725"/>
            <a:ext cx="7461961" cy="3941674"/>
          </a:xfrm>
          <a:prstGeom prst="rect">
            <a:avLst/>
          </a:prstGeom>
          <a:noFill/>
          <a:ln>
            <a:noFill/>
          </a:ln>
        </p:spPr>
      </p:pic>
      <p:sp>
        <p:nvSpPr>
          <p:cNvPr id="284" name="Google Shape;284;p47"/>
          <p:cNvSpPr/>
          <p:nvPr/>
        </p:nvSpPr>
        <p:spPr>
          <a:xfrm rot="5400000">
            <a:off x="2777550" y="2676925"/>
            <a:ext cx="3376500" cy="1659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47"/>
          <p:cNvSpPr txBox="1">
            <a:spLocks noGrp="1"/>
          </p:cNvSpPr>
          <p:nvPr>
            <p:ph type="body" idx="1"/>
          </p:nvPr>
        </p:nvSpPr>
        <p:spPr>
          <a:xfrm>
            <a:off x="266250" y="4696300"/>
            <a:ext cx="8611500" cy="236700"/>
          </a:xfrm>
          <a:prstGeom prst="rect">
            <a:avLst/>
          </a:prstGeom>
        </p:spPr>
        <p:txBody>
          <a:bodyPr spcFirstLastPara="1" wrap="square" lIns="0" tIns="0" rIns="0" bIns="0" anchor="t" anchorCtr="0">
            <a:noAutofit/>
          </a:bodyPr>
          <a:lstStyle/>
          <a:p>
            <a:pPr marL="0" lvl="0" indent="0" algn="l" rtl="0">
              <a:spcBef>
                <a:spcPts val="0"/>
              </a:spcBef>
              <a:spcAft>
                <a:spcPts val="600"/>
              </a:spcAft>
              <a:buNone/>
            </a:pPr>
            <a:r>
              <a:rPr lang="en" sz="1500">
                <a:solidFill>
                  <a:schemeClr val="accent4"/>
                </a:solidFill>
                <a:latin typeface="Red Hat Display Black"/>
                <a:ea typeface="Red Hat Display Black"/>
                <a:cs typeface="Red Hat Display Black"/>
                <a:sym typeface="Red Hat Display Black"/>
              </a:rPr>
              <a:t>Most severely affected areas match the most socially vulnerable boroughs of the City.  </a:t>
            </a:r>
            <a:endParaRPr sz="1200">
              <a:solidFill>
                <a:schemeClr val="accent4"/>
              </a:solidFill>
              <a:highlight>
                <a:srgbClr val="FBFBFB"/>
              </a:highlight>
              <a:latin typeface="Arial"/>
              <a:ea typeface="Arial"/>
              <a:cs typeface="Arial"/>
              <a:sym typeface="Arial"/>
            </a:endParaRPr>
          </a:p>
        </p:txBody>
      </p:sp>
      <p:sp>
        <p:nvSpPr>
          <p:cNvPr id="286" name="Google Shape;286;p47"/>
          <p:cNvSpPr txBox="1"/>
          <p:nvPr/>
        </p:nvSpPr>
        <p:spPr>
          <a:xfrm>
            <a:off x="514175" y="3604675"/>
            <a:ext cx="9129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dk2"/>
                </a:solidFill>
                <a:latin typeface="Kulim Park Light"/>
                <a:ea typeface="Kulim Park Light"/>
                <a:cs typeface="Kulim Park Light"/>
                <a:sym typeface="Kulim Park Light"/>
              </a:rPr>
              <a:t>Average </a:t>
            </a:r>
            <a:r>
              <a:rPr lang="en" sz="1000" b="1" i="1">
                <a:solidFill>
                  <a:schemeClr val="dk2"/>
                </a:solidFill>
                <a:latin typeface="Kulim Park"/>
                <a:ea typeface="Kulim Park"/>
                <a:cs typeface="Kulim Park"/>
                <a:sym typeface="Kulim Park"/>
              </a:rPr>
              <a:t>295 daily active cases</a:t>
            </a:r>
            <a:r>
              <a:rPr lang="en" sz="1000" i="1">
                <a:solidFill>
                  <a:schemeClr val="dk2"/>
                </a:solidFill>
                <a:latin typeface="Kulim Park Light"/>
                <a:ea typeface="Kulim Park Light"/>
                <a:cs typeface="Kulim Park Light"/>
                <a:sym typeface="Kulim Park Light"/>
              </a:rPr>
              <a:t> in Tlalpan boroughs</a:t>
            </a:r>
            <a:endParaRPr sz="1000" i="1">
              <a:solidFill>
                <a:schemeClr val="dk2"/>
              </a:solidFill>
              <a:latin typeface="Kulim Park Light"/>
              <a:ea typeface="Kulim Park Light"/>
              <a:cs typeface="Kulim Park Light"/>
              <a:sym typeface="Kulim Park Light"/>
            </a:endParaRPr>
          </a:p>
        </p:txBody>
      </p:sp>
      <p:cxnSp>
        <p:nvCxnSpPr>
          <p:cNvPr id="287" name="Google Shape;287;p47"/>
          <p:cNvCxnSpPr/>
          <p:nvPr/>
        </p:nvCxnSpPr>
        <p:spPr>
          <a:xfrm flipH="1">
            <a:off x="1427075" y="3884825"/>
            <a:ext cx="647100" cy="290400"/>
          </a:xfrm>
          <a:prstGeom prst="straightConnector1">
            <a:avLst/>
          </a:prstGeom>
          <a:noFill/>
          <a:ln w="19050" cap="flat" cmpd="sng">
            <a:solidFill>
              <a:srgbClr val="9E9E9E"/>
            </a:solidFill>
            <a:prstDash val="solid"/>
            <a:round/>
            <a:headEnd type="none" w="med" len="med"/>
            <a:tailEnd type="none" w="med" len="med"/>
          </a:ln>
        </p:spPr>
      </p:cxnSp>
      <p:sp>
        <p:nvSpPr>
          <p:cNvPr id="288" name="Google Shape;288;p47"/>
          <p:cNvSpPr txBox="1"/>
          <p:nvPr/>
        </p:nvSpPr>
        <p:spPr>
          <a:xfrm>
            <a:off x="3292350" y="2095350"/>
            <a:ext cx="9129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dk2"/>
                </a:solidFill>
                <a:latin typeface="Kulim Park Light"/>
                <a:ea typeface="Kulim Park Light"/>
                <a:cs typeface="Kulim Park Light"/>
                <a:sym typeface="Kulim Park Light"/>
              </a:rPr>
              <a:t>Average </a:t>
            </a:r>
            <a:r>
              <a:rPr lang="en" sz="1000" b="1" i="1">
                <a:solidFill>
                  <a:schemeClr val="dk2"/>
                </a:solidFill>
                <a:latin typeface="Kulim Park"/>
                <a:ea typeface="Kulim Park"/>
                <a:cs typeface="Kulim Park"/>
                <a:sym typeface="Kulim Park"/>
              </a:rPr>
              <a:t>300 daily active cases</a:t>
            </a:r>
            <a:r>
              <a:rPr lang="en" sz="1000" i="1">
                <a:solidFill>
                  <a:schemeClr val="dk2"/>
                </a:solidFill>
                <a:latin typeface="Kulim Park Light"/>
                <a:ea typeface="Kulim Park Light"/>
                <a:cs typeface="Kulim Park Light"/>
                <a:sym typeface="Kulim Park Light"/>
              </a:rPr>
              <a:t> in Iztapalapa boroughs</a:t>
            </a:r>
            <a:endParaRPr sz="1000" i="1">
              <a:solidFill>
                <a:schemeClr val="dk2"/>
              </a:solidFill>
              <a:latin typeface="Kulim Park Light"/>
              <a:ea typeface="Kulim Park Light"/>
              <a:cs typeface="Kulim Park Light"/>
              <a:sym typeface="Kulim Park Light"/>
            </a:endParaRPr>
          </a:p>
        </p:txBody>
      </p:sp>
      <p:cxnSp>
        <p:nvCxnSpPr>
          <p:cNvPr id="289" name="Google Shape;289;p47"/>
          <p:cNvCxnSpPr/>
          <p:nvPr/>
        </p:nvCxnSpPr>
        <p:spPr>
          <a:xfrm flipH="1">
            <a:off x="3130800" y="2971950"/>
            <a:ext cx="618000" cy="330600"/>
          </a:xfrm>
          <a:prstGeom prst="straightConnector1">
            <a:avLst/>
          </a:prstGeom>
          <a:noFill/>
          <a:ln w="19050" cap="flat" cmpd="sng">
            <a:solidFill>
              <a:srgbClr val="9E9E9E"/>
            </a:solidFill>
            <a:prstDash val="solid"/>
            <a:round/>
            <a:headEnd type="none" w="med" len="med"/>
            <a:tailEnd type="none" w="med" len="med"/>
          </a:ln>
        </p:spPr>
      </p:cxnSp>
      <p:sp>
        <p:nvSpPr>
          <p:cNvPr id="290" name="Google Shape;290;p47"/>
          <p:cNvSpPr txBox="1"/>
          <p:nvPr/>
        </p:nvSpPr>
        <p:spPr>
          <a:xfrm>
            <a:off x="7707075" y="1159950"/>
            <a:ext cx="1194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dk2"/>
                </a:solidFill>
                <a:latin typeface="Kulim Park Light"/>
                <a:ea typeface="Kulim Park Light"/>
                <a:cs typeface="Kulim Park Light"/>
                <a:sym typeface="Kulim Park Light"/>
              </a:rPr>
              <a:t>Average </a:t>
            </a:r>
            <a:r>
              <a:rPr lang="en" sz="1000" b="1" i="1">
                <a:solidFill>
                  <a:schemeClr val="dk2"/>
                </a:solidFill>
                <a:latin typeface="Kulim Park"/>
                <a:ea typeface="Kulim Park"/>
                <a:cs typeface="Kulim Park"/>
                <a:sym typeface="Kulim Park"/>
              </a:rPr>
              <a:t>1329 daily active cases</a:t>
            </a:r>
            <a:r>
              <a:rPr lang="en" sz="1000" i="1">
                <a:solidFill>
                  <a:schemeClr val="dk2"/>
                </a:solidFill>
                <a:latin typeface="Kulim Park Light"/>
                <a:ea typeface="Kulim Park Light"/>
                <a:cs typeface="Kulim Park Light"/>
                <a:sym typeface="Kulim Park Light"/>
              </a:rPr>
              <a:t> in G. A. Madero boroughs</a:t>
            </a:r>
            <a:endParaRPr sz="1000" i="1">
              <a:solidFill>
                <a:schemeClr val="dk2"/>
              </a:solidFill>
              <a:latin typeface="Kulim Park Light"/>
              <a:ea typeface="Kulim Park Light"/>
              <a:cs typeface="Kulim Park Light"/>
              <a:sym typeface="Kulim Park Light"/>
            </a:endParaRPr>
          </a:p>
        </p:txBody>
      </p:sp>
      <p:cxnSp>
        <p:nvCxnSpPr>
          <p:cNvPr id="291" name="Google Shape;291;p47"/>
          <p:cNvCxnSpPr/>
          <p:nvPr/>
        </p:nvCxnSpPr>
        <p:spPr>
          <a:xfrm flipH="1">
            <a:off x="7018525" y="1692925"/>
            <a:ext cx="763200" cy="355200"/>
          </a:xfrm>
          <a:prstGeom prst="straightConnector1">
            <a:avLst/>
          </a:prstGeom>
          <a:noFill/>
          <a:ln w="19050" cap="flat" cmpd="sng">
            <a:solidFill>
              <a:srgbClr val="9E9E9E"/>
            </a:solidFill>
            <a:prstDash val="solid"/>
            <a:round/>
            <a:headEnd type="none" w="med" len="med"/>
            <a:tailEnd type="none" w="med" len="med"/>
          </a:ln>
        </p:spPr>
      </p:cxnSp>
      <p:cxnSp>
        <p:nvCxnSpPr>
          <p:cNvPr id="292" name="Google Shape;292;p47"/>
          <p:cNvCxnSpPr/>
          <p:nvPr/>
        </p:nvCxnSpPr>
        <p:spPr>
          <a:xfrm flipH="1">
            <a:off x="7563675" y="3053450"/>
            <a:ext cx="549900" cy="97200"/>
          </a:xfrm>
          <a:prstGeom prst="straightConnector1">
            <a:avLst/>
          </a:prstGeom>
          <a:noFill/>
          <a:ln w="19050" cap="flat" cmpd="sng">
            <a:solidFill>
              <a:srgbClr val="9E9E9E"/>
            </a:solidFill>
            <a:prstDash val="solid"/>
            <a:round/>
            <a:headEnd type="none" w="med" len="med"/>
            <a:tailEnd type="none" w="med" len="med"/>
          </a:ln>
        </p:spPr>
      </p:cxnSp>
      <p:sp>
        <p:nvSpPr>
          <p:cNvPr id="293" name="Google Shape;293;p47"/>
          <p:cNvSpPr txBox="1"/>
          <p:nvPr/>
        </p:nvSpPr>
        <p:spPr>
          <a:xfrm>
            <a:off x="8006950" y="2323938"/>
            <a:ext cx="9876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dk2"/>
                </a:solidFill>
                <a:latin typeface="Kulim Park Light"/>
                <a:ea typeface="Kulim Park Light"/>
                <a:cs typeface="Kulim Park Light"/>
                <a:sym typeface="Kulim Park Light"/>
              </a:rPr>
              <a:t>Average </a:t>
            </a:r>
            <a:r>
              <a:rPr lang="en" sz="1000" b="1" i="1">
                <a:solidFill>
                  <a:schemeClr val="dk2"/>
                </a:solidFill>
                <a:latin typeface="Kulim Park"/>
                <a:ea typeface="Kulim Park"/>
                <a:cs typeface="Kulim Park"/>
                <a:sym typeface="Kulim Park"/>
              </a:rPr>
              <a:t>1427 daily active cases</a:t>
            </a:r>
            <a:r>
              <a:rPr lang="en" sz="1000" i="1">
                <a:solidFill>
                  <a:schemeClr val="dk2"/>
                </a:solidFill>
                <a:latin typeface="Kulim Park Light"/>
                <a:ea typeface="Kulim Park Light"/>
                <a:cs typeface="Kulim Park Light"/>
                <a:sym typeface="Kulim Park Light"/>
              </a:rPr>
              <a:t> in Iztapalapa boroughs</a:t>
            </a:r>
            <a:endParaRPr sz="1000" i="1">
              <a:solidFill>
                <a:schemeClr val="dk2"/>
              </a:solidFill>
              <a:latin typeface="Kulim Park Light"/>
              <a:ea typeface="Kulim Park Light"/>
              <a:cs typeface="Kulim Park Light"/>
              <a:sym typeface="Kulim Park Light"/>
            </a:endParaRPr>
          </a:p>
        </p:txBody>
      </p:sp>
      <p:cxnSp>
        <p:nvCxnSpPr>
          <p:cNvPr id="294" name="Google Shape;294;p47"/>
          <p:cNvCxnSpPr/>
          <p:nvPr/>
        </p:nvCxnSpPr>
        <p:spPr>
          <a:xfrm flipH="1">
            <a:off x="5374200" y="3150650"/>
            <a:ext cx="400800" cy="469500"/>
          </a:xfrm>
          <a:prstGeom prst="straightConnector1">
            <a:avLst/>
          </a:prstGeom>
          <a:noFill/>
          <a:ln w="19050" cap="flat" cmpd="sng">
            <a:solidFill>
              <a:srgbClr val="9E9E9E"/>
            </a:solidFill>
            <a:prstDash val="solid"/>
            <a:round/>
            <a:headEnd type="none" w="med" len="med"/>
            <a:tailEnd type="none" w="med" len="med"/>
          </a:ln>
        </p:spPr>
      </p:cxnSp>
      <p:sp>
        <p:nvSpPr>
          <p:cNvPr id="295" name="Google Shape;295;p47"/>
          <p:cNvSpPr txBox="1"/>
          <p:nvPr/>
        </p:nvSpPr>
        <p:spPr>
          <a:xfrm>
            <a:off x="4572000" y="3589600"/>
            <a:ext cx="1103400" cy="954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i="1">
                <a:solidFill>
                  <a:schemeClr val="dk2"/>
                </a:solidFill>
                <a:latin typeface="Kulim Park Light"/>
                <a:ea typeface="Kulim Park Light"/>
                <a:cs typeface="Kulim Park Light"/>
                <a:sym typeface="Kulim Park Light"/>
              </a:rPr>
              <a:t>Average </a:t>
            </a:r>
            <a:r>
              <a:rPr lang="en" sz="1000" b="1" i="1">
                <a:solidFill>
                  <a:schemeClr val="dk2"/>
                </a:solidFill>
                <a:latin typeface="Kulim Park"/>
                <a:ea typeface="Kulim Park"/>
                <a:cs typeface="Kulim Park"/>
                <a:sym typeface="Kulim Park"/>
              </a:rPr>
              <a:t>1183 daily active cases</a:t>
            </a:r>
            <a:r>
              <a:rPr lang="en" sz="1000" i="1">
                <a:solidFill>
                  <a:schemeClr val="dk2"/>
                </a:solidFill>
                <a:latin typeface="Kulim Park Light"/>
                <a:ea typeface="Kulim Park Light"/>
                <a:cs typeface="Kulim Park Light"/>
                <a:sym typeface="Kulim Park Light"/>
              </a:rPr>
              <a:t> in Álvaro Obregón boroughs</a:t>
            </a:r>
            <a:endParaRPr sz="1000" i="1">
              <a:solidFill>
                <a:schemeClr val="dk2"/>
              </a:solidFill>
              <a:latin typeface="Kulim Park Light"/>
              <a:ea typeface="Kulim Park Light"/>
              <a:cs typeface="Kulim Park Light"/>
              <a:sym typeface="Kulim Park Light"/>
            </a:endParaRPr>
          </a:p>
        </p:txBody>
      </p:sp>
      <p:sp>
        <p:nvSpPr>
          <p:cNvPr id="296" name="Google Shape;296;p47"/>
          <p:cNvSpPr txBox="1"/>
          <p:nvPr/>
        </p:nvSpPr>
        <p:spPr>
          <a:xfrm>
            <a:off x="198900" y="1523550"/>
            <a:ext cx="8163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Figures Represent Mexico City over 1800 boroughs</a:t>
            </a:r>
            <a:endParaRPr sz="800">
              <a:latin typeface="Kulim Park Light"/>
              <a:ea typeface="Kulim Park Light"/>
              <a:cs typeface="Kulim Park Light"/>
              <a:sym typeface="Kulim Park Light"/>
            </a:endParaRPr>
          </a:p>
        </p:txBody>
      </p:sp>
      <p:cxnSp>
        <p:nvCxnSpPr>
          <p:cNvPr id="297" name="Google Shape;297;p47"/>
          <p:cNvCxnSpPr/>
          <p:nvPr/>
        </p:nvCxnSpPr>
        <p:spPr>
          <a:xfrm>
            <a:off x="0" y="919425"/>
            <a:ext cx="7980600" cy="0"/>
          </a:xfrm>
          <a:prstGeom prst="straightConnector1">
            <a:avLst/>
          </a:prstGeom>
          <a:noFill/>
          <a:ln w="38100" cap="flat" cmpd="sng">
            <a:solidFill>
              <a:schemeClr val="accent4"/>
            </a:solidFill>
            <a:prstDash val="solid"/>
            <a:round/>
            <a:headEnd type="none" w="med" len="med"/>
            <a:tailEnd type="none" w="med" len="med"/>
          </a:ln>
        </p:spPr>
      </p:cxnSp>
      <p:sp>
        <p:nvSpPr>
          <p:cNvPr id="298" name="Google Shape;298;p47"/>
          <p:cNvSpPr txBox="1">
            <a:spLocks noGrp="1"/>
          </p:cNvSpPr>
          <p:nvPr>
            <p:ph type="body" idx="1"/>
          </p:nvPr>
        </p:nvSpPr>
        <p:spPr>
          <a:xfrm>
            <a:off x="1729675" y="1078700"/>
            <a:ext cx="1804800" cy="23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i="1">
                <a:solidFill>
                  <a:srgbClr val="212529"/>
                </a:solidFill>
                <a:latin typeface="Red Hat Display Black"/>
                <a:ea typeface="Red Hat Display Black"/>
                <a:cs typeface="Red Hat Display Black"/>
                <a:sym typeface="Red Hat Display Black"/>
              </a:rPr>
              <a:t>3rd Quarter 2020</a:t>
            </a:r>
            <a:endParaRPr sz="1200" i="1">
              <a:solidFill>
                <a:srgbClr val="212529"/>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b="1" i="1">
              <a:solidFill>
                <a:srgbClr val="212529"/>
              </a:solidFill>
              <a:highlight>
                <a:srgbClr val="FBFBFB"/>
              </a:highlight>
              <a:latin typeface="Arial"/>
              <a:ea typeface="Arial"/>
              <a:cs typeface="Arial"/>
              <a:sym typeface="Arial"/>
            </a:endParaRPr>
          </a:p>
        </p:txBody>
      </p:sp>
      <p:sp>
        <p:nvSpPr>
          <p:cNvPr id="299" name="Google Shape;299;p47"/>
          <p:cNvSpPr txBox="1">
            <a:spLocks noGrp="1"/>
          </p:cNvSpPr>
          <p:nvPr>
            <p:ph type="body" idx="1"/>
          </p:nvPr>
        </p:nvSpPr>
        <p:spPr>
          <a:xfrm>
            <a:off x="6118225" y="1053900"/>
            <a:ext cx="1804800" cy="236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1200" i="1">
                <a:solidFill>
                  <a:srgbClr val="212529"/>
                </a:solidFill>
                <a:latin typeface="Red Hat Display Black"/>
                <a:ea typeface="Red Hat Display Black"/>
                <a:cs typeface="Red Hat Display Black"/>
                <a:sym typeface="Red Hat Display Black"/>
              </a:rPr>
              <a:t>4th Quarter 2020</a:t>
            </a:r>
            <a:endParaRPr sz="1200" i="1">
              <a:solidFill>
                <a:srgbClr val="212529"/>
              </a:solidFill>
              <a:latin typeface="Red Hat Display Black"/>
              <a:ea typeface="Red Hat Display Black"/>
              <a:cs typeface="Red Hat Display Black"/>
              <a:sym typeface="Red Hat Display Black"/>
            </a:endParaRPr>
          </a:p>
          <a:p>
            <a:pPr marL="0" lvl="0" indent="0" algn="ctr" rtl="0">
              <a:spcBef>
                <a:spcPts val="600"/>
              </a:spcBef>
              <a:spcAft>
                <a:spcPts val="600"/>
              </a:spcAft>
              <a:buNone/>
            </a:pPr>
            <a:endParaRPr sz="1200" b="1" i="1">
              <a:solidFill>
                <a:srgbClr val="212529"/>
              </a:solidFill>
              <a:highlight>
                <a:srgbClr val="FBFBFB"/>
              </a:highlight>
              <a:latin typeface="Arial"/>
              <a:ea typeface="Arial"/>
              <a:cs typeface="Arial"/>
              <a:sym typeface="Arial"/>
            </a:endParaRPr>
          </a:p>
        </p:txBody>
      </p:sp>
      <p:pic>
        <p:nvPicPr>
          <p:cNvPr id="300" name="Google Shape;300;p47"/>
          <p:cNvPicPr preferRelativeResize="0"/>
          <p:nvPr/>
        </p:nvPicPr>
        <p:blipFill>
          <a:blip r:embed="rId4">
            <a:alphaModFix/>
          </a:blip>
          <a:stretch>
            <a:fillRect/>
          </a:stretch>
        </p:blipFill>
        <p:spPr>
          <a:xfrm>
            <a:off x="8283525" y="338825"/>
            <a:ext cx="534799" cy="534799"/>
          </a:xfrm>
          <a:prstGeom prst="rect">
            <a:avLst/>
          </a:prstGeom>
          <a:noFill/>
          <a:ln>
            <a:noFill/>
          </a:ln>
        </p:spPr>
      </p:pic>
      <p:sp>
        <p:nvSpPr>
          <p:cNvPr id="301" name="Google Shape;301;p47"/>
          <p:cNvSpPr txBox="1"/>
          <p:nvPr/>
        </p:nvSpPr>
        <p:spPr>
          <a:xfrm>
            <a:off x="7999225" y="4835700"/>
            <a:ext cx="1334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latin typeface="Kulim Park Light"/>
                <a:ea typeface="Kulim Park Light"/>
                <a:cs typeface="Kulim Park Light"/>
                <a:sym typeface="Kulim Park Light"/>
              </a:rPr>
              <a:t>Source: SINAVE, 2021 </a:t>
            </a:r>
            <a:endParaRPr sz="800">
              <a:latin typeface="Kulim Park Light"/>
              <a:ea typeface="Kulim Park Light"/>
              <a:cs typeface="Kulim Park Light"/>
              <a:sym typeface="Kulim Park Light"/>
            </a:endParaRPr>
          </a:p>
        </p:txBody>
      </p:sp>
    </p:spTree>
  </p:cSld>
  <p:clrMapOvr>
    <a:masterClrMapping/>
  </p:clrMapOvr>
</p:sld>
</file>

<file path=ppt/theme/theme1.xml><?xml version="1.0" encoding="utf-8"?>
<a:theme xmlns:a="http://schemas.openxmlformats.org/drawingml/2006/main" name="Celia template">
  <a:themeElements>
    <a:clrScheme name="Custom 347">
      <a:dk1>
        <a:srgbClr val="4E515E"/>
      </a:dk1>
      <a:lt1>
        <a:srgbClr val="FFFFFF"/>
      </a:lt1>
      <a:dk2>
        <a:srgbClr val="B3B7CC"/>
      </a:dk2>
      <a:lt2>
        <a:srgbClr val="DEE0EB"/>
      </a:lt2>
      <a:accent1>
        <a:srgbClr val="5F79F6"/>
      </a:accent1>
      <a:accent2>
        <a:srgbClr val="B1BDF8"/>
      </a:accent2>
      <a:accent3>
        <a:srgbClr val="3F43AF"/>
      </a:accent3>
      <a:accent4>
        <a:srgbClr val="FF493F"/>
      </a:accent4>
      <a:accent5>
        <a:srgbClr val="FF8A00"/>
      </a:accent5>
      <a:accent6>
        <a:srgbClr val="FFBB4B"/>
      </a:accent6>
      <a:hlink>
        <a:srgbClr val="5F79F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elia template">
  <a:themeElements>
    <a:clrScheme name="Custom 347">
      <a:dk1>
        <a:srgbClr val="4E515E"/>
      </a:dk1>
      <a:lt1>
        <a:srgbClr val="FFFFFF"/>
      </a:lt1>
      <a:dk2>
        <a:srgbClr val="B3B7CC"/>
      </a:dk2>
      <a:lt2>
        <a:srgbClr val="DEE0EB"/>
      </a:lt2>
      <a:accent1>
        <a:srgbClr val="5F79F6"/>
      </a:accent1>
      <a:accent2>
        <a:srgbClr val="B1BDF8"/>
      </a:accent2>
      <a:accent3>
        <a:srgbClr val="3F43AF"/>
      </a:accent3>
      <a:accent4>
        <a:srgbClr val="FF493F"/>
      </a:accent4>
      <a:accent5>
        <a:srgbClr val="FF8A00"/>
      </a:accent5>
      <a:accent6>
        <a:srgbClr val="FFBB4B"/>
      </a:accent6>
      <a:hlink>
        <a:srgbClr val="5F79F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2039</Words>
  <Application>Microsoft Macintosh PowerPoint</Application>
  <PresentationFormat>Presentación en pantalla (16:9)</PresentationFormat>
  <Paragraphs>154</Paragraphs>
  <Slides>18</Slides>
  <Notes>18</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18</vt:i4>
      </vt:variant>
    </vt:vector>
  </HeadingPairs>
  <TitlesOfParts>
    <vt:vector size="26" baseType="lpstr">
      <vt:lpstr>Kulim Park Light</vt:lpstr>
      <vt:lpstr>Arial</vt:lpstr>
      <vt:lpstr>Red Hat Display Medium</vt:lpstr>
      <vt:lpstr>Kulim Park</vt:lpstr>
      <vt:lpstr>Red Hat Display Black</vt:lpstr>
      <vt:lpstr>Red Hat Display</vt:lpstr>
      <vt:lpstr>Celia template</vt:lpstr>
      <vt:lpstr>Celia template</vt:lpstr>
      <vt:lpstr>COVID-19 IMPACT IN MEXICO CITY COMMERCIAL ACTIVITY </vt:lpstr>
      <vt:lpstr>COVID-19 IMPACT IN MEXICO CITY COMMERCIAL ACTIVITY</vt:lpstr>
      <vt:lpstr>Summary</vt:lpstr>
      <vt:lpstr>Background, Scope &amp; Approach </vt:lpstr>
      <vt:lpstr>Commercial Activity &amp; Restrictions</vt:lpstr>
      <vt:lpstr>Covid-19 Evolution Across Mexico City</vt:lpstr>
      <vt:lpstr>Covid-19 Evolution by District</vt:lpstr>
      <vt:lpstr>Covid-19 Evolution Across Mexico City</vt:lpstr>
      <vt:lpstr>COVID-19 Evolution by Borough</vt:lpstr>
      <vt:lpstr>Government Restrictions</vt:lpstr>
      <vt:lpstr>Economic Activity Metrics</vt:lpstr>
      <vt:lpstr>Economic Activity Metrics</vt:lpstr>
      <vt:lpstr>Proximity Street Markets In Mexico City</vt:lpstr>
      <vt:lpstr>Proximity Street Markets In Mexico City</vt:lpstr>
      <vt:lpstr>Discussion</vt:lpstr>
      <vt:lpstr>Presentación de PowerPoint</vt:lpstr>
      <vt:lpstr>Appendix 1</vt:lpstr>
      <vt:lpstr>Appendix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COVID-19 IMPACT IN MEXICO CITY COMMERCIAL ACTIVITY </dc:title>
  <cp:lastModifiedBy>Microsoft Office User</cp:lastModifiedBy>
  <cp:revision>1</cp:revision>
  <dcterms:modified xsi:type="dcterms:W3CDTF">2021-05-08T05:14:48Z</dcterms:modified>
</cp:coreProperties>
</file>